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sldIdLst>
    <p:sldId id="256" r:id="rId2"/>
    <p:sldId id="367" r:id="rId3"/>
    <p:sldId id="377" r:id="rId4"/>
    <p:sldId id="369" r:id="rId5"/>
    <p:sldId id="258" r:id="rId6"/>
    <p:sldId id="259" r:id="rId7"/>
    <p:sldId id="262" r:id="rId8"/>
    <p:sldId id="263" r:id="rId9"/>
    <p:sldId id="264" r:id="rId10"/>
    <p:sldId id="265" r:id="rId11"/>
    <p:sldId id="266" r:id="rId12"/>
    <p:sldId id="267" r:id="rId13"/>
    <p:sldId id="268" r:id="rId14"/>
    <p:sldId id="269" r:id="rId15"/>
    <p:sldId id="270" r:id="rId16"/>
    <p:sldId id="271" r:id="rId17"/>
    <p:sldId id="378" r:id="rId18"/>
    <p:sldId id="370" r:id="rId19"/>
    <p:sldId id="272" r:id="rId20"/>
    <p:sldId id="274" r:id="rId21"/>
    <p:sldId id="275" r:id="rId22"/>
    <p:sldId id="276" r:id="rId23"/>
    <p:sldId id="273" r:id="rId24"/>
    <p:sldId id="277" r:id="rId25"/>
    <p:sldId id="279" r:id="rId26"/>
    <p:sldId id="280" r:id="rId27"/>
    <p:sldId id="278" r:id="rId28"/>
    <p:sldId id="379" r:id="rId29"/>
    <p:sldId id="371" r:id="rId30"/>
    <p:sldId id="281" r:id="rId31"/>
    <p:sldId id="282" r:id="rId32"/>
    <p:sldId id="283" r:id="rId33"/>
    <p:sldId id="284" r:id="rId34"/>
    <p:sldId id="285" r:id="rId35"/>
    <p:sldId id="286" r:id="rId36"/>
    <p:sldId id="289" r:id="rId37"/>
    <p:sldId id="287" r:id="rId38"/>
    <p:sldId id="288" r:id="rId39"/>
    <p:sldId id="380" r:id="rId40"/>
    <p:sldId id="290" r:id="rId41"/>
    <p:sldId id="291" r:id="rId42"/>
    <p:sldId id="293" r:id="rId43"/>
    <p:sldId id="292" r:id="rId44"/>
    <p:sldId id="294" r:id="rId45"/>
    <p:sldId id="372" r:id="rId46"/>
    <p:sldId id="295" r:id="rId47"/>
    <p:sldId id="381" r:id="rId48"/>
    <p:sldId id="373" r:id="rId49"/>
    <p:sldId id="296" r:id="rId50"/>
    <p:sldId id="297" r:id="rId51"/>
    <p:sldId id="298" r:id="rId52"/>
    <p:sldId id="299" r:id="rId53"/>
    <p:sldId id="300" r:id="rId54"/>
    <p:sldId id="301" r:id="rId55"/>
    <p:sldId id="302" r:id="rId56"/>
    <p:sldId id="303" r:id="rId57"/>
    <p:sldId id="304" r:id="rId58"/>
    <p:sldId id="382" r:id="rId59"/>
    <p:sldId id="374" r:id="rId60"/>
    <p:sldId id="305" r:id="rId61"/>
    <p:sldId id="307" r:id="rId62"/>
    <p:sldId id="308" r:id="rId63"/>
    <p:sldId id="312" r:id="rId64"/>
    <p:sldId id="310" r:id="rId65"/>
    <p:sldId id="313" r:id="rId66"/>
    <p:sldId id="314" r:id="rId67"/>
    <p:sldId id="383" r:id="rId68"/>
    <p:sldId id="375" r:id="rId69"/>
    <p:sldId id="315" r:id="rId70"/>
    <p:sldId id="318" r:id="rId71"/>
    <p:sldId id="316" r:id="rId72"/>
    <p:sldId id="317" r:id="rId73"/>
    <p:sldId id="319" r:id="rId74"/>
    <p:sldId id="320" r:id="rId75"/>
    <p:sldId id="321" r:id="rId76"/>
    <p:sldId id="322" r:id="rId77"/>
    <p:sldId id="323" r:id="rId78"/>
    <p:sldId id="324" r:id="rId79"/>
    <p:sldId id="325" r:id="rId80"/>
    <p:sldId id="326" r:id="rId81"/>
    <p:sldId id="327" r:id="rId82"/>
    <p:sldId id="328" r:id="rId83"/>
    <p:sldId id="329" r:id="rId84"/>
    <p:sldId id="384" r:id="rId85"/>
    <p:sldId id="330" r:id="rId86"/>
    <p:sldId id="332" r:id="rId87"/>
    <p:sldId id="333" r:id="rId88"/>
    <p:sldId id="334" r:id="rId89"/>
    <p:sldId id="335" r:id="rId90"/>
    <p:sldId id="337" r:id="rId91"/>
    <p:sldId id="338" r:id="rId92"/>
    <p:sldId id="339" r:id="rId93"/>
    <p:sldId id="340" r:id="rId94"/>
    <p:sldId id="341" r:id="rId95"/>
    <p:sldId id="342" r:id="rId96"/>
    <p:sldId id="343" r:id="rId97"/>
    <p:sldId id="344" r:id="rId98"/>
    <p:sldId id="345" r:id="rId99"/>
    <p:sldId id="346" r:id="rId100"/>
    <p:sldId id="347" r:id="rId101"/>
    <p:sldId id="385" r:id="rId102"/>
    <p:sldId id="348" r:id="rId103"/>
    <p:sldId id="349" r:id="rId104"/>
    <p:sldId id="350" r:id="rId105"/>
    <p:sldId id="351" r:id="rId106"/>
    <p:sldId id="352" r:id="rId107"/>
    <p:sldId id="353" r:id="rId108"/>
    <p:sldId id="354" r:id="rId109"/>
    <p:sldId id="368" r:id="rId110"/>
    <p:sldId id="355" r:id="rId111"/>
    <p:sldId id="356" r:id="rId112"/>
    <p:sldId id="386" r:id="rId113"/>
    <p:sldId id="357" r:id="rId114"/>
    <p:sldId id="358" r:id="rId115"/>
    <p:sldId id="359" r:id="rId116"/>
    <p:sldId id="360" r:id="rId117"/>
    <p:sldId id="361" r:id="rId118"/>
    <p:sldId id="362" r:id="rId119"/>
    <p:sldId id="363" r:id="rId120"/>
    <p:sldId id="364" r:id="rId121"/>
    <p:sldId id="366" r:id="rId122"/>
    <p:sldId id="376" r:id="rId123"/>
    <p:sldId id="365" r:id="rId1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16" autoAdjust="0"/>
  </p:normalViewPr>
  <p:slideViewPr>
    <p:cSldViewPr>
      <p:cViewPr varScale="1">
        <p:scale>
          <a:sx n="98" d="100"/>
          <a:sy n="98" d="100"/>
        </p:scale>
        <p:origin x="1018"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8D551-8B36-46DE-A4F6-89EC3C26B06A}" type="datetimeFigureOut">
              <a:rPr lang="en-US" smtClean="0"/>
              <a:t>8/18/2021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584F6-1802-4179-AC3D-4F5B2AFA854D}" type="slidenum">
              <a:rPr lang="en-US" smtClean="0"/>
              <a:t>‹#›</a:t>
            </a:fld>
            <a:endParaRPr lang="en-US"/>
          </a:p>
        </p:txBody>
      </p:sp>
    </p:spTree>
    <p:extLst>
      <p:ext uri="{BB962C8B-B14F-4D97-AF65-F5344CB8AC3E}">
        <p14:creationId xmlns:p14="http://schemas.microsoft.com/office/powerpoint/2010/main" val="248812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4800" b="1" dirty="0"/>
              <a:t>Physics Unit 6</a:t>
            </a:r>
          </a:p>
        </p:txBody>
      </p:sp>
      <p:sp>
        <p:nvSpPr>
          <p:cNvPr id="4" name="Slide Number Placeholder 3"/>
          <p:cNvSpPr>
            <a:spLocks noGrp="1"/>
          </p:cNvSpPr>
          <p:nvPr>
            <p:ph type="sldNum" sz="quarter" idx="10"/>
          </p:nvPr>
        </p:nvSpPr>
        <p:spPr/>
        <p:txBody>
          <a:bodyPr/>
          <a:lstStyle/>
          <a:p>
            <a:fld id="{04C584F6-1802-4179-AC3D-4F5B2AFA854D}" type="slidenum">
              <a:rPr lang="en-US" smtClean="0"/>
              <a:t>1</a:t>
            </a:fld>
            <a:endParaRPr lang="en-US"/>
          </a:p>
        </p:txBody>
      </p:sp>
    </p:spTree>
    <p:extLst>
      <p:ext uri="{BB962C8B-B14F-4D97-AF65-F5344CB8AC3E}">
        <p14:creationId xmlns:p14="http://schemas.microsoft.com/office/powerpoint/2010/main" val="181263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13</a:t>
            </a:fld>
            <a:endParaRPr lang="en-US"/>
          </a:p>
        </p:txBody>
      </p:sp>
    </p:spTree>
    <p:extLst>
      <p:ext uri="{BB962C8B-B14F-4D97-AF65-F5344CB8AC3E}">
        <p14:creationId xmlns:p14="http://schemas.microsoft.com/office/powerpoint/2010/main" val="42771982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118</a:t>
            </a:fld>
            <a:endParaRPr lang="en-US"/>
          </a:p>
        </p:txBody>
      </p:sp>
    </p:spTree>
    <p:extLst>
      <p:ext uri="{BB962C8B-B14F-4D97-AF65-F5344CB8AC3E}">
        <p14:creationId xmlns:p14="http://schemas.microsoft.com/office/powerpoint/2010/main" val="335510850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119</a:t>
            </a:fld>
            <a:endParaRPr lang="en-US"/>
          </a:p>
        </p:txBody>
      </p:sp>
    </p:spTree>
    <p:extLst>
      <p:ext uri="{BB962C8B-B14F-4D97-AF65-F5344CB8AC3E}">
        <p14:creationId xmlns:p14="http://schemas.microsoft.com/office/powerpoint/2010/main" val="30970712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Whether</a:t>
            </a:r>
            <a:r>
              <a:rPr lang="en-US" baseline="0" dirty="0"/>
              <a:t> or not you believe in God, you can be a good experimental scientist. </a:t>
            </a:r>
            <a:endParaRPr lang="en-US" dirty="0"/>
          </a:p>
        </p:txBody>
      </p:sp>
      <p:sp>
        <p:nvSpPr>
          <p:cNvPr id="4" name="Slide Number Placeholder 3"/>
          <p:cNvSpPr>
            <a:spLocks noGrp="1"/>
          </p:cNvSpPr>
          <p:nvPr>
            <p:ph type="sldNum" sz="quarter" idx="10"/>
          </p:nvPr>
        </p:nvSpPr>
        <p:spPr/>
        <p:txBody>
          <a:bodyPr/>
          <a:lstStyle/>
          <a:p>
            <a:fld id="{04C584F6-1802-4179-AC3D-4F5B2AFA854D}" type="slidenum">
              <a:rPr lang="en-US" smtClean="0"/>
              <a:t>120</a:t>
            </a:fld>
            <a:endParaRPr lang="en-US"/>
          </a:p>
        </p:txBody>
      </p:sp>
    </p:spTree>
    <p:extLst>
      <p:ext uri="{BB962C8B-B14F-4D97-AF65-F5344CB8AC3E}">
        <p14:creationId xmlns:p14="http://schemas.microsoft.com/office/powerpoint/2010/main" val="37027493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121</a:t>
            </a:fld>
            <a:endParaRPr lang="en-US"/>
          </a:p>
        </p:txBody>
      </p:sp>
    </p:spTree>
    <p:extLst>
      <p:ext uri="{BB962C8B-B14F-4D97-AF65-F5344CB8AC3E}">
        <p14:creationId xmlns:p14="http://schemas.microsoft.com/office/powerpoint/2010/main" val="9561550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123</a:t>
            </a:fld>
            <a:endParaRPr lang="en-US"/>
          </a:p>
        </p:txBody>
      </p:sp>
    </p:spTree>
    <p:extLst>
      <p:ext uri="{BB962C8B-B14F-4D97-AF65-F5344CB8AC3E}">
        <p14:creationId xmlns:p14="http://schemas.microsoft.com/office/powerpoint/2010/main" val="43816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14</a:t>
            </a:fld>
            <a:endParaRPr lang="en-US"/>
          </a:p>
        </p:txBody>
      </p:sp>
    </p:spTree>
    <p:extLst>
      <p:ext uri="{BB962C8B-B14F-4D97-AF65-F5344CB8AC3E}">
        <p14:creationId xmlns:p14="http://schemas.microsoft.com/office/powerpoint/2010/main" val="228670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15</a:t>
            </a:fld>
            <a:endParaRPr lang="en-US"/>
          </a:p>
        </p:txBody>
      </p:sp>
    </p:spTree>
    <p:extLst>
      <p:ext uri="{BB962C8B-B14F-4D97-AF65-F5344CB8AC3E}">
        <p14:creationId xmlns:p14="http://schemas.microsoft.com/office/powerpoint/2010/main" val="60681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16</a:t>
            </a:fld>
            <a:endParaRPr lang="en-US"/>
          </a:p>
        </p:txBody>
      </p:sp>
    </p:spTree>
    <p:extLst>
      <p:ext uri="{BB962C8B-B14F-4D97-AF65-F5344CB8AC3E}">
        <p14:creationId xmlns:p14="http://schemas.microsoft.com/office/powerpoint/2010/main" val="374788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19</a:t>
            </a:fld>
            <a:endParaRPr lang="en-US"/>
          </a:p>
        </p:txBody>
      </p:sp>
    </p:spTree>
    <p:extLst>
      <p:ext uri="{BB962C8B-B14F-4D97-AF65-F5344CB8AC3E}">
        <p14:creationId xmlns:p14="http://schemas.microsoft.com/office/powerpoint/2010/main" val="46812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83071-E3F3-485F-8CF3-AA2E0DEA782E}" type="slidenum">
              <a:rPr lang="en-US" smtClean="0"/>
              <a:pPr/>
              <a:t>20</a:t>
            </a:fld>
            <a:endParaRPr lang="en-US"/>
          </a:p>
        </p:txBody>
      </p:sp>
    </p:spTree>
    <p:extLst>
      <p:ext uri="{BB962C8B-B14F-4D97-AF65-F5344CB8AC3E}">
        <p14:creationId xmlns:p14="http://schemas.microsoft.com/office/powerpoint/2010/main" val="1653416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83071-E3F3-485F-8CF3-AA2E0DEA782E}" type="slidenum">
              <a:rPr lang="en-US" smtClean="0"/>
              <a:pPr/>
              <a:t>21</a:t>
            </a:fld>
            <a:endParaRPr lang="en-US"/>
          </a:p>
        </p:txBody>
      </p:sp>
    </p:spTree>
    <p:extLst>
      <p:ext uri="{BB962C8B-B14F-4D97-AF65-F5344CB8AC3E}">
        <p14:creationId xmlns:p14="http://schemas.microsoft.com/office/powerpoint/2010/main" val="288360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83071-E3F3-485F-8CF3-AA2E0DEA782E}" type="slidenum">
              <a:rPr lang="en-US" smtClean="0"/>
              <a:pPr/>
              <a:t>22</a:t>
            </a:fld>
            <a:endParaRPr lang="en-US"/>
          </a:p>
        </p:txBody>
      </p:sp>
    </p:spTree>
    <p:extLst>
      <p:ext uri="{BB962C8B-B14F-4D97-AF65-F5344CB8AC3E}">
        <p14:creationId xmlns:p14="http://schemas.microsoft.com/office/powerpoint/2010/main" val="2793020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23</a:t>
            </a:fld>
            <a:endParaRPr lang="en-US"/>
          </a:p>
        </p:txBody>
      </p:sp>
    </p:spTree>
    <p:extLst>
      <p:ext uri="{BB962C8B-B14F-4D97-AF65-F5344CB8AC3E}">
        <p14:creationId xmlns:p14="http://schemas.microsoft.com/office/powerpoint/2010/main" val="158360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24</a:t>
            </a:fld>
            <a:endParaRPr lang="en-US"/>
          </a:p>
        </p:txBody>
      </p:sp>
    </p:spTree>
    <p:extLst>
      <p:ext uri="{BB962C8B-B14F-4D97-AF65-F5344CB8AC3E}">
        <p14:creationId xmlns:p14="http://schemas.microsoft.com/office/powerpoint/2010/main" val="120113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dirty="0"/>
              <a:t>The</a:t>
            </a:r>
            <a:r>
              <a:rPr lang="en-US" baseline="0" dirty="0"/>
              <a:t> width of 1°C = 9/5°F</a:t>
            </a:r>
            <a:endParaRPr lang="en-US" dirty="0"/>
          </a:p>
        </p:txBody>
      </p:sp>
      <p:sp>
        <p:nvSpPr>
          <p:cNvPr id="4" name="Slide Number Placeholder 3"/>
          <p:cNvSpPr>
            <a:spLocks noGrp="1"/>
          </p:cNvSpPr>
          <p:nvPr>
            <p:ph type="sldNum" sz="quarter" idx="10"/>
          </p:nvPr>
        </p:nvSpPr>
        <p:spPr/>
        <p:txBody>
          <a:bodyPr/>
          <a:lstStyle/>
          <a:p>
            <a:fld id="{9114E80F-22CA-4184-976D-0887B90DF50C}" type="slidenum">
              <a:rPr lang="en-US" smtClean="0"/>
              <a:pPr/>
              <a:t>5</a:t>
            </a:fld>
            <a:endParaRPr lang="en-US"/>
          </a:p>
        </p:txBody>
      </p:sp>
    </p:spTree>
    <p:extLst>
      <p:ext uri="{BB962C8B-B14F-4D97-AF65-F5344CB8AC3E}">
        <p14:creationId xmlns:p14="http://schemas.microsoft.com/office/powerpoint/2010/main" val="4003480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𝑃</m:t>
                      </m:r>
                      <m:r>
                        <a:rPr lang="en-US" i="1" dirty="0" smtClean="0">
                          <a:latin typeface="Cambria Math"/>
                        </a:rPr>
                        <m:t>=1.01×</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5</m:t>
                          </m:r>
                        </m:sup>
                      </m:sSup>
                      <m:r>
                        <a:rPr lang="en-US" i="1" dirty="0" smtClean="0">
                          <a:latin typeface="Cambria Math"/>
                        </a:rPr>
                        <m:t> </m:t>
                      </m:r>
                      <m:r>
                        <a:rPr lang="en-US" i="1" dirty="0" smtClean="0">
                          <a:latin typeface="Cambria Math"/>
                        </a:rPr>
                        <m:t>𝑃𝑎</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𝑉</m:t>
                      </m:r>
                      <m:r>
                        <a:rPr lang="en-US" i="1" dirty="0" smtClean="0">
                          <a:latin typeface="Cambria Math"/>
                        </a:rPr>
                        <m:t>=2.5 </m:t>
                      </m:r>
                      <m:r>
                        <a:rPr lang="en-US" i="1" dirty="0" smtClean="0">
                          <a:latin typeface="Cambria Math"/>
                        </a:rPr>
                        <m:t>𝑚</m:t>
                      </m:r>
                      <m:r>
                        <a:rPr lang="en-US" b="0" i="1" dirty="0" smtClean="0">
                          <a:latin typeface="Cambria Math"/>
                        </a:rPr>
                        <m:t>×</m:t>
                      </m:r>
                      <m:r>
                        <a:rPr lang="en-US" i="1" dirty="0" smtClean="0">
                          <a:latin typeface="Cambria Math"/>
                        </a:rPr>
                        <m:t>4.0 </m:t>
                      </m:r>
                      <m:r>
                        <a:rPr lang="en-US" i="1" dirty="0" smtClean="0">
                          <a:latin typeface="Cambria Math"/>
                        </a:rPr>
                        <m:t>𝑚</m:t>
                      </m:r>
                      <m:r>
                        <a:rPr lang="en-US" b="0" i="1" dirty="0" smtClean="0">
                          <a:latin typeface="Cambria Math"/>
                        </a:rPr>
                        <m:t>×</m:t>
                      </m:r>
                      <m:r>
                        <a:rPr lang="en-US" i="1" dirty="0" smtClean="0">
                          <a:latin typeface="Cambria Math"/>
                        </a:rPr>
                        <m:t>5.0 </m:t>
                      </m:r>
                      <m:r>
                        <a:rPr lang="en-US" i="1" dirty="0" smtClean="0">
                          <a:latin typeface="Cambria Math"/>
                        </a:rPr>
                        <m:t>𝑚</m:t>
                      </m:r>
                      <m:r>
                        <a:rPr lang="en-US" i="1" dirty="0" smtClean="0">
                          <a:latin typeface="Cambria Math"/>
                        </a:rPr>
                        <m:t>=50 </m:t>
                      </m:r>
                      <m:sSup>
                        <m:sSupPr>
                          <m:ctrlPr>
                            <a:rPr lang="en-US" b="0" i="1" dirty="0" smtClean="0">
                              <a:latin typeface="Cambria Math" panose="02040503050406030204" pitchFamily="18" charset="0"/>
                            </a:rPr>
                          </m:ctrlPr>
                        </m:sSupPr>
                        <m:e>
                          <m:r>
                            <a:rPr lang="en-US" i="1" dirty="0" smtClean="0">
                              <a:latin typeface="Cambria Math"/>
                            </a:rPr>
                            <m:t>𝑚</m:t>
                          </m:r>
                        </m:e>
                        <m:sup>
                          <m:r>
                            <a:rPr lang="en-US" b="0" i="1" dirty="0" smtClean="0">
                              <a:latin typeface="Cambria Math"/>
                            </a:rPr>
                            <m:t>3</m:t>
                          </m:r>
                        </m:sup>
                      </m:sSup>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𝑛</m:t>
                      </m:r>
                      <m:r>
                        <a:rPr lang="en-US" i="1" dirty="0" smtClean="0">
                          <a:latin typeface="Cambria Math"/>
                        </a:rPr>
                        <m:t>= ?</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𝑅</m:t>
                      </m:r>
                      <m:r>
                        <a:rPr lang="en-US" i="1" dirty="0" smtClean="0">
                          <a:latin typeface="Cambria Math"/>
                        </a:rPr>
                        <m:t>=8.31 </m:t>
                      </m:r>
                      <m:r>
                        <a:rPr lang="en-US" i="1" dirty="0" smtClean="0">
                          <a:latin typeface="Cambria Math"/>
                        </a:rPr>
                        <m:t>𝐽</m:t>
                      </m:r>
                      <m:r>
                        <a:rPr lang="en-US" i="1" dirty="0" smtClean="0">
                          <a:latin typeface="Cambria Math"/>
                        </a:rPr>
                        <m:t>/</m:t>
                      </m:r>
                      <m:r>
                        <a:rPr lang="en-US" i="1" dirty="0" smtClean="0">
                          <a:latin typeface="Cambria Math"/>
                        </a:rPr>
                        <m:t>𝑚𝑜𝑙</m:t>
                      </m:r>
                      <m:r>
                        <a:rPr lang="en-US" i="1" baseline="0" dirty="0" smtClean="0">
                          <a:latin typeface="Cambria Math"/>
                        </a:rPr>
                        <m:t> </m:t>
                      </m:r>
                      <m:r>
                        <a:rPr lang="en-US" i="1" baseline="0" dirty="0" smtClean="0">
                          <a:latin typeface="Cambria Math"/>
                        </a:rPr>
                        <m:t>𝐾</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𝑇</m:t>
                      </m:r>
                      <m:r>
                        <a:rPr lang="en-US" i="1" baseline="0" dirty="0" smtClean="0">
                          <a:latin typeface="Cambria Math"/>
                        </a:rPr>
                        <m:t>=22 °</m:t>
                      </m:r>
                      <m:r>
                        <a:rPr lang="en-US" i="1" dirty="0" smtClean="0">
                          <a:latin typeface="Cambria Math"/>
                        </a:rPr>
                        <m:t>𝐶</m:t>
                      </m:r>
                      <m:r>
                        <a:rPr lang="en-US" i="1" dirty="0" smtClean="0">
                          <a:latin typeface="Cambria Math"/>
                        </a:rPr>
                        <m:t>=295 </m:t>
                      </m:r>
                      <m:r>
                        <a:rPr lang="en-US" i="1" dirty="0" smtClean="0">
                          <a:latin typeface="Cambria Math"/>
                        </a:rPr>
                        <m:t>𝐾</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1.01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5</m:t>
                              </m:r>
                            </m:sup>
                          </m:sSup>
                          <m:r>
                            <a:rPr lang="en-US" b="0" i="1" dirty="0" smtClean="0">
                              <a:latin typeface="Cambria Math"/>
                            </a:rPr>
                            <m:t> </m:t>
                          </m:r>
                          <m:r>
                            <a:rPr lang="en-US" i="1" dirty="0" smtClean="0">
                              <a:latin typeface="Cambria Math"/>
                            </a:rPr>
                            <m:t>𝑃𝑎</m:t>
                          </m:r>
                        </m:e>
                      </m:d>
                      <m:d>
                        <m:dPr>
                          <m:ctrlPr>
                            <a:rPr lang="en-US" i="1" dirty="0" smtClean="0">
                              <a:latin typeface="Cambria Math" panose="02040503050406030204" pitchFamily="18" charset="0"/>
                            </a:rPr>
                          </m:ctrlPr>
                        </m:dPr>
                        <m:e>
                          <m:r>
                            <a:rPr lang="en-US" i="1" dirty="0" smtClean="0">
                              <a:latin typeface="Cambria Math"/>
                            </a:rPr>
                            <m:t>50 </m:t>
                          </m:r>
                          <m:sSup>
                            <m:sSupPr>
                              <m:ctrlPr>
                                <a:rPr lang="en-US" b="0" i="1" dirty="0" smtClean="0">
                                  <a:latin typeface="Cambria Math" panose="02040503050406030204" pitchFamily="18" charset="0"/>
                                </a:rPr>
                              </m:ctrlPr>
                            </m:sSupPr>
                            <m:e>
                              <m:r>
                                <a:rPr lang="en-US" i="1" dirty="0" smtClean="0">
                                  <a:latin typeface="Cambria Math"/>
                                </a:rPr>
                                <m:t>𝑚</m:t>
                              </m:r>
                            </m:e>
                            <m:sup>
                              <m:r>
                                <a:rPr lang="en-US" b="0" i="1" dirty="0" smtClean="0">
                                  <a:latin typeface="Cambria Math"/>
                                </a:rPr>
                                <m:t>3</m:t>
                              </m:r>
                            </m:sup>
                          </m:sSup>
                        </m:e>
                      </m:d>
                      <m:r>
                        <a:rPr lang="en-US" i="1" dirty="0" smtClean="0">
                          <a:latin typeface="Cambria Math"/>
                        </a:rPr>
                        <m:t>=</m:t>
                      </m:r>
                      <m:r>
                        <a:rPr lang="en-US" i="1" dirty="0" smtClean="0">
                          <a:latin typeface="Cambria Math"/>
                        </a:rPr>
                        <m:t>𝑛</m:t>
                      </m:r>
                      <m:d>
                        <m:dPr>
                          <m:ctrlPr>
                            <a:rPr lang="en-US" i="1" dirty="0" smtClean="0">
                              <a:latin typeface="Cambria Math" panose="02040503050406030204" pitchFamily="18" charset="0"/>
                            </a:rPr>
                          </m:ctrlPr>
                        </m:dPr>
                        <m:e>
                          <m:r>
                            <a:rPr lang="en-US" i="1" dirty="0" smtClean="0">
                              <a:latin typeface="Cambria Math"/>
                            </a:rPr>
                            <m:t>8.31</m:t>
                          </m:r>
                          <m:f>
                            <m:fPr>
                              <m:ctrlPr>
                                <a:rPr lang="en-US" i="1" dirty="0" smtClean="0">
                                  <a:latin typeface="Cambria Math" panose="02040503050406030204" pitchFamily="18" charset="0"/>
                                </a:rPr>
                              </m:ctrlPr>
                            </m:fPr>
                            <m:num>
                              <m:r>
                                <a:rPr lang="en-US" i="1" dirty="0" smtClean="0">
                                  <a:latin typeface="Cambria Math"/>
                                </a:rPr>
                                <m:t>𝐽</m:t>
                              </m:r>
                            </m:num>
                            <m:den>
                              <m:r>
                                <a:rPr lang="en-US" i="1" dirty="0" smtClean="0">
                                  <a:latin typeface="Cambria Math"/>
                                </a:rPr>
                                <m:t>𝑚𝑜𝑙</m:t>
                              </m:r>
                              <m:r>
                                <a:rPr lang="en-US" i="1" baseline="0" dirty="0" smtClean="0">
                                  <a:latin typeface="Cambria Math"/>
                                </a:rPr>
                                <m:t> </m:t>
                              </m:r>
                              <m:r>
                                <a:rPr lang="en-US" i="1" baseline="0" dirty="0" smtClean="0">
                                  <a:latin typeface="Cambria Math"/>
                                </a:rPr>
                                <m:t>𝐾</m:t>
                              </m:r>
                            </m:den>
                          </m:f>
                        </m:e>
                      </m:d>
                      <m:d>
                        <m:dPr>
                          <m:ctrlPr>
                            <a:rPr lang="en-US" i="1" baseline="0" dirty="0" smtClean="0">
                              <a:latin typeface="Cambria Math" panose="02040503050406030204" pitchFamily="18" charset="0"/>
                            </a:rPr>
                          </m:ctrlPr>
                        </m:dPr>
                        <m:e>
                          <m:r>
                            <a:rPr lang="en-US" i="1" dirty="0" smtClean="0">
                              <a:latin typeface="Cambria Math"/>
                            </a:rPr>
                            <m:t>295 </m:t>
                          </m:r>
                          <m:r>
                            <a:rPr lang="en-US" i="1" dirty="0" smtClean="0">
                              <a:latin typeface="Cambria Math"/>
                            </a:rPr>
                            <m:t>𝐾</m:t>
                          </m:r>
                        </m:e>
                      </m:d>
                      <m:r>
                        <a:rPr lang="en-US" i="1" dirty="0" smtClean="0">
                          <a:latin typeface="Cambria Math"/>
                        </a:rPr>
                        <m:t> </m:t>
                      </m:r>
                      <m:r>
                        <a:rPr lang="en-US" i="1" dirty="0" smtClean="0">
                          <a:latin typeface="Cambria Math"/>
                          <a:sym typeface="Wingdings" pitchFamily="2" charset="2"/>
                        </a:rPr>
                        <m:t> </m:t>
                      </m:r>
                      <m:r>
                        <a:rPr lang="en-US" i="1" dirty="0" smtClean="0">
                          <a:latin typeface="Cambria Math"/>
                          <a:sym typeface="Wingdings" pitchFamily="2" charset="2"/>
                        </a:rPr>
                        <m:t>𝑛</m:t>
                      </m:r>
                      <m:r>
                        <a:rPr lang="en-US" i="1" dirty="0" smtClean="0">
                          <a:latin typeface="Cambria Math"/>
                          <a:sym typeface="Wingdings" pitchFamily="2" charset="2"/>
                        </a:rPr>
                        <m:t>=2060 </m:t>
                      </m:r>
                      <m:r>
                        <a:rPr lang="en-US" i="1" dirty="0" smtClean="0">
                          <a:latin typeface="Cambria Math"/>
                          <a:sym typeface="Wingdings" pitchFamily="2" charset="2"/>
                        </a:rPr>
                        <m:t>𝑚𝑜𝑙</m:t>
                      </m:r>
                    </m:oMath>
                  </m:oMathPara>
                </a14:m>
                <a:endParaRPr lang="en-US" dirty="0">
                  <a:sym typeface="Wingdings" pitchFamily="2" charset="2"/>
                </a:endParaRPr>
              </a:p>
              <a:p>
                <a:endParaRPr lang="en-US" dirty="0">
                  <a:sym typeface="Wingdings" pitchFamily="2" charset="2"/>
                </a:endParaRPr>
              </a:p>
              <a:p>
                <a:pPr/>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𝑛</m:t>
                      </m:r>
                      <m:r>
                        <a:rPr lang="en-US" i="1" dirty="0" smtClean="0">
                          <a:latin typeface="Cambria Math"/>
                          <a:sym typeface="Wingdings" pitchFamily="2" charset="2"/>
                        </a:rPr>
                        <m:t>=</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𝑚𝑜𝑙𝑎𝑟</m:t>
                          </m:r>
                          <m:r>
                            <a:rPr lang="en-US" i="1" dirty="0" smtClean="0">
                              <a:latin typeface="Cambria Math"/>
                              <a:sym typeface="Wingdings" pitchFamily="2" charset="2"/>
                            </a:rPr>
                            <m:t> </m:t>
                          </m:r>
                          <m:r>
                            <a:rPr lang="en-US" i="1" dirty="0" smtClean="0">
                              <a:latin typeface="Cambria Math"/>
                              <a:sym typeface="Wingdings" pitchFamily="2" charset="2"/>
                            </a:rPr>
                            <m:t>𝑚𝑎𝑠𝑠</m:t>
                          </m:r>
                        </m:den>
                      </m:f>
                    </m:oMath>
                  </m:oMathPara>
                </a14:m>
                <a:endParaRPr lang="en-US" dirty="0">
                  <a:sym typeface="Wingdings" pitchFamily="2" charset="2"/>
                </a:endParaRPr>
              </a:p>
              <a:p>
                <a:pPr/>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2060 </m:t>
                      </m:r>
                      <m:r>
                        <a:rPr lang="en-US" i="1" dirty="0" smtClean="0">
                          <a:latin typeface="Cambria Math"/>
                          <a:sym typeface="Wingdings" pitchFamily="2" charset="2"/>
                        </a:rPr>
                        <m:t>𝑚𝑜𝑙</m:t>
                      </m:r>
                      <m:r>
                        <a:rPr lang="en-US" i="1" dirty="0" smtClean="0">
                          <a:latin typeface="Cambria Math"/>
                          <a:sym typeface="Wingdings" pitchFamily="2" charset="2"/>
                        </a:rPr>
                        <m:t>=</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d>
                            <m:dPr>
                              <m:ctrlPr>
                                <a:rPr lang="en-US"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0</m:t>
                              </m:r>
                              <m:r>
                                <a:rPr lang="en-US" i="1" dirty="0" smtClean="0">
                                  <a:latin typeface="Cambria Math"/>
                                  <a:sym typeface="Wingdings" pitchFamily="2" charset="2"/>
                                </a:rPr>
                                <m:t>.79</m:t>
                              </m:r>
                              <m:r>
                                <a:rPr lang="en-US" b="0" i="1" dirty="0" smtClean="0">
                                  <a:latin typeface="Cambria Math"/>
                                  <a:sym typeface="Wingdings" pitchFamily="2" charset="2"/>
                                </a:rPr>
                                <m:t>⋅</m:t>
                              </m:r>
                              <m:r>
                                <a:rPr lang="en-US" i="1" dirty="0" smtClean="0">
                                  <a:latin typeface="Cambria Math"/>
                                  <a:sym typeface="Wingdings" pitchFamily="2" charset="2"/>
                                </a:rPr>
                                <m:t>2</m:t>
                              </m:r>
                              <m:r>
                                <a:rPr lang="en-US" b="0" i="1" dirty="0" smtClean="0">
                                  <a:latin typeface="Cambria Math"/>
                                  <a:sym typeface="Wingdings" pitchFamily="2" charset="2"/>
                                </a:rPr>
                                <m:t>⋅</m:t>
                              </m:r>
                              <m:r>
                                <a:rPr lang="en-US" i="1" dirty="0" smtClean="0">
                                  <a:latin typeface="Cambria Math"/>
                                  <a:sym typeface="Wingdings" pitchFamily="2" charset="2"/>
                                </a:rPr>
                                <m:t>14.0067</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𝑔</m:t>
                                  </m:r>
                                </m:num>
                                <m:den>
                                  <m:r>
                                    <a:rPr lang="en-US" i="1" dirty="0" smtClean="0">
                                      <a:latin typeface="Cambria Math"/>
                                      <a:sym typeface="Wingdings" pitchFamily="2" charset="2"/>
                                    </a:rPr>
                                    <m:t>𝑚𝑜𝑙</m:t>
                                  </m:r>
                                </m:den>
                              </m:f>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.21</m:t>
                              </m:r>
                              <m:r>
                                <a:rPr lang="en-US" b="0" i="1" dirty="0" smtClean="0">
                                  <a:latin typeface="Cambria Math"/>
                                  <a:sym typeface="Wingdings" pitchFamily="2" charset="2"/>
                                </a:rPr>
                                <m:t>⋅</m:t>
                              </m:r>
                              <m:r>
                                <a:rPr lang="en-US" i="1" dirty="0" smtClean="0">
                                  <a:latin typeface="Cambria Math"/>
                                  <a:sym typeface="Wingdings" pitchFamily="2" charset="2"/>
                                </a:rPr>
                                <m:t>2</m:t>
                              </m:r>
                              <m:r>
                                <a:rPr lang="en-US" b="0" i="1" dirty="0" smtClean="0">
                                  <a:latin typeface="Cambria Math"/>
                                  <a:sym typeface="Wingdings" pitchFamily="2" charset="2"/>
                                </a:rPr>
                                <m:t>⋅</m:t>
                              </m:r>
                              <m:r>
                                <a:rPr lang="en-US" i="1" dirty="0" smtClean="0">
                                  <a:latin typeface="Cambria Math"/>
                                  <a:sym typeface="Wingdings" pitchFamily="2" charset="2"/>
                                </a:rPr>
                                <m:t>15.9994</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𝑔</m:t>
                                  </m:r>
                                </m:num>
                                <m:den>
                                  <m:r>
                                    <a:rPr lang="en-US" i="1" dirty="0" smtClean="0">
                                      <a:latin typeface="Cambria Math"/>
                                      <a:sym typeface="Wingdings" pitchFamily="2" charset="2"/>
                                    </a:rPr>
                                    <m:t>𝑚𝑜𝑙</m:t>
                                  </m:r>
                                </m:den>
                              </m:f>
                            </m:e>
                          </m:d>
                        </m:den>
                      </m:f>
                    </m:oMath>
                  </m:oMathPara>
                </a14:m>
                <a:endParaRPr lang="en-US" dirty="0">
                  <a:sym typeface="Wingdings" pitchFamily="2" charset="2"/>
                </a:endParaRPr>
              </a:p>
              <a:p>
                <a:pPr/>
                <a14:m>
                  <m:oMathPara xmlns:m="http://schemas.openxmlformats.org/officeDocument/2006/math">
                    <m:oMathParaPr>
                      <m:jc m:val="centerGroup"/>
                    </m:oMathParaPr>
                    <m:oMath xmlns:m="http://schemas.openxmlformats.org/officeDocument/2006/math">
                      <m:r>
                        <a:rPr lang="en-US" i="1" dirty="0" smtClean="0">
                          <a:latin typeface="Cambria Math"/>
                        </a:rPr>
                        <m:t>𝑚</m:t>
                      </m:r>
                      <m:r>
                        <a:rPr lang="en-US" i="1" dirty="0" smtClean="0">
                          <a:latin typeface="Cambria Math"/>
                        </a:rPr>
                        <m:t>=59430 </m:t>
                      </m:r>
                      <m:r>
                        <a:rPr lang="en-US" i="1" baseline="0" dirty="0" smtClean="0">
                          <a:latin typeface="Cambria Math"/>
                        </a:rPr>
                        <m:t>𝑔</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𝑃=1.01</a:t>
                </a:r>
                <a:r>
                  <a:rPr lang="en-US" b="0" i="0" dirty="0" smtClean="0">
                    <a:latin typeface="Cambria Math"/>
                  </a:rPr>
                  <a:t>×〖</a:t>
                </a:r>
                <a:r>
                  <a:rPr lang="en-US" i="0" dirty="0" smtClean="0">
                    <a:latin typeface="Cambria Math"/>
                  </a:rPr>
                  <a:t>10</a:t>
                </a:r>
                <a:r>
                  <a:rPr lang="en-US" b="0" i="0" dirty="0" smtClean="0">
                    <a:latin typeface="Cambria Math"/>
                  </a:rPr>
                  <a:t>〗^5 </a:t>
                </a:r>
                <a:r>
                  <a:rPr lang="en-US" i="0" dirty="0" smtClean="0">
                    <a:latin typeface="Cambria Math"/>
                  </a:rPr>
                  <a:t> 𝑃𝑎</a:t>
                </a:r>
                <a:endParaRPr lang="en-US" dirty="0" smtClean="0"/>
              </a:p>
              <a:p>
                <a:r>
                  <a:rPr lang="en-US" i="0" dirty="0" smtClean="0">
                    <a:latin typeface="Cambria Math"/>
                  </a:rPr>
                  <a:t>𝑉=2.5 𝑚</a:t>
                </a:r>
                <a:r>
                  <a:rPr lang="en-US" b="0" i="0" dirty="0" smtClean="0">
                    <a:latin typeface="Cambria Math"/>
                  </a:rPr>
                  <a:t>×</a:t>
                </a:r>
                <a:r>
                  <a:rPr lang="en-US" i="0" dirty="0" smtClean="0">
                    <a:latin typeface="Cambria Math"/>
                  </a:rPr>
                  <a:t>4.0 𝑚</a:t>
                </a:r>
                <a:r>
                  <a:rPr lang="en-US" b="0" i="0" dirty="0" smtClean="0">
                    <a:latin typeface="Cambria Math"/>
                  </a:rPr>
                  <a:t>×</a:t>
                </a:r>
                <a:r>
                  <a:rPr lang="en-US" i="0" dirty="0" smtClean="0">
                    <a:latin typeface="Cambria Math"/>
                  </a:rPr>
                  <a:t>5.0 𝑚=50 𝑚</a:t>
                </a:r>
                <a:r>
                  <a:rPr lang="en-US" b="0" i="0" dirty="0" smtClean="0">
                    <a:latin typeface="Cambria Math"/>
                  </a:rPr>
                  <a:t>^3</a:t>
                </a:r>
                <a:endParaRPr lang="en-US" dirty="0" smtClean="0"/>
              </a:p>
              <a:p>
                <a:r>
                  <a:rPr lang="en-US" i="0" dirty="0" smtClean="0">
                    <a:latin typeface="Cambria Math"/>
                  </a:rPr>
                  <a:t>𝑛= ?</a:t>
                </a:r>
                <a:endParaRPr lang="en-US" dirty="0" smtClean="0"/>
              </a:p>
              <a:p>
                <a:r>
                  <a:rPr lang="en-US" i="0" dirty="0" smtClean="0">
                    <a:latin typeface="Cambria Math"/>
                  </a:rPr>
                  <a:t>𝑅=8.31 𝐽/𝑚𝑜𝑙</a:t>
                </a:r>
                <a:r>
                  <a:rPr lang="en-US" i="0" baseline="0" dirty="0" smtClean="0">
                    <a:latin typeface="Cambria Math"/>
                  </a:rPr>
                  <a:t> 𝐾</a:t>
                </a:r>
                <a:endParaRPr lang="en-US" baseline="0" dirty="0" smtClean="0"/>
              </a:p>
              <a:p>
                <a:r>
                  <a:rPr lang="en-US" i="0" baseline="0" dirty="0" smtClean="0">
                    <a:latin typeface="Cambria Math"/>
                  </a:rPr>
                  <a:t>𝑇=</a:t>
                </a:r>
                <a:r>
                  <a:rPr lang="en-US" i="0" dirty="0" smtClean="0">
                    <a:latin typeface="Cambria Math"/>
                  </a:rPr>
                  <a:t>22 °𝐶=295 𝐾</a:t>
                </a:r>
                <a:endParaRPr lang="en-US" dirty="0" smtClean="0"/>
              </a:p>
              <a:p>
                <a:endParaRPr lang="en-US" dirty="0" smtClean="0"/>
              </a:p>
              <a:p>
                <a:r>
                  <a:rPr lang="en-US" i="0" dirty="0" smtClean="0">
                    <a:latin typeface="Cambria Math"/>
                  </a:rPr>
                  <a:t>(1.01</a:t>
                </a:r>
                <a:r>
                  <a:rPr lang="en-US" b="0" i="0" dirty="0" smtClean="0">
                    <a:latin typeface="Cambria Math"/>
                  </a:rPr>
                  <a:t>×〖</a:t>
                </a:r>
                <a:r>
                  <a:rPr lang="en-US" i="0" dirty="0" smtClean="0">
                    <a:latin typeface="Cambria Math"/>
                  </a:rPr>
                  <a:t>10</a:t>
                </a:r>
                <a:r>
                  <a:rPr lang="en-US" b="0" i="0" dirty="0" smtClean="0">
                    <a:latin typeface="Cambria Math"/>
                  </a:rPr>
                  <a:t>〗^5  </a:t>
                </a:r>
                <a:r>
                  <a:rPr lang="en-US" i="0" dirty="0" smtClean="0">
                    <a:latin typeface="Cambria Math"/>
                  </a:rPr>
                  <a:t>𝑃𝑎)(50 𝑚</a:t>
                </a:r>
                <a:r>
                  <a:rPr lang="en-US" b="0" i="0" dirty="0" smtClean="0">
                    <a:latin typeface="Cambria Math"/>
                  </a:rPr>
                  <a:t>^3 )</a:t>
                </a:r>
                <a:r>
                  <a:rPr lang="en-US" i="0" dirty="0" smtClean="0">
                    <a:latin typeface="Cambria Math"/>
                  </a:rPr>
                  <a:t>=𝑛(8.31 𝐽/(𝑚𝑜𝑙</a:t>
                </a:r>
                <a:r>
                  <a:rPr lang="en-US" i="0" baseline="0" dirty="0" smtClean="0">
                    <a:latin typeface="Cambria Math"/>
                  </a:rPr>
                  <a:t> 𝐾))(</a:t>
                </a:r>
                <a:r>
                  <a:rPr lang="en-US" i="0" dirty="0" smtClean="0">
                    <a:latin typeface="Cambria Math"/>
                  </a:rPr>
                  <a:t>295 𝐾)  </a:t>
                </a:r>
                <a:r>
                  <a:rPr lang="en-US" i="0" dirty="0" smtClean="0">
                    <a:latin typeface="Cambria Math"/>
                    <a:sym typeface="Wingdings" pitchFamily="2" charset="2"/>
                  </a:rPr>
                  <a:t> 𝑛=2060 𝑚𝑜𝑙</a:t>
                </a:r>
                <a:endParaRPr lang="en-US" dirty="0" smtClean="0">
                  <a:sym typeface="Wingdings" pitchFamily="2" charset="2"/>
                </a:endParaRPr>
              </a:p>
              <a:p>
                <a:endParaRPr lang="en-US" dirty="0" smtClean="0">
                  <a:sym typeface="Wingdings" pitchFamily="2" charset="2"/>
                </a:endParaRPr>
              </a:p>
              <a:p>
                <a:r>
                  <a:rPr lang="en-US" i="0" dirty="0" smtClean="0">
                    <a:latin typeface="Cambria Math"/>
                    <a:sym typeface="Wingdings" pitchFamily="2" charset="2"/>
                  </a:rPr>
                  <a:t>𝑛=𝑚/(𝑚𝑜𝑙𝑎𝑟 𝑚𝑎𝑠𝑠)</a:t>
                </a:r>
                <a:endParaRPr lang="en-US" dirty="0" smtClean="0">
                  <a:sym typeface="Wingdings" pitchFamily="2" charset="2"/>
                </a:endParaRPr>
              </a:p>
              <a:p>
                <a:r>
                  <a:rPr lang="en-US" i="0" dirty="0" smtClean="0">
                    <a:latin typeface="Cambria Math"/>
                    <a:sym typeface="Wingdings" pitchFamily="2" charset="2"/>
                  </a:rPr>
                  <a:t>2060 𝑚𝑜𝑙=𝑚/((</a:t>
                </a:r>
                <a:r>
                  <a:rPr lang="en-US" b="0" i="0" dirty="0" smtClean="0">
                    <a:latin typeface="Cambria Math"/>
                    <a:sym typeface="Wingdings" pitchFamily="2" charset="2"/>
                  </a:rPr>
                  <a:t>0</a:t>
                </a:r>
                <a:r>
                  <a:rPr lang="en-US" i="0" dirty="0" smtClean="0">
                    <a:latin typeface="Cambria Math"/>
                    <a:sym typeface="Wingdings" pitchFamily="2" charset="2"/>
                  </a:rPr>
                  <a:t>.79</a:t>
                </a:r>
                <a:r>
                  <a:rPr lang="en-US" b="0" i="0" dirty="0" smtClean="0">
                    <a:latin typeface="Cambria Math"/>
                    <a:sym typeface="Wingdings" pitchFamily="2" charset="2"/>
                  </a:rPr>
                  <a:t>⋅</a:t>
                </a:r>
                <a:r>
                  <a:rPr lang="en-US" i="0" dirty="0" smtClean="0">
                    <a:latin typeface="Cambria Math"/>
                    <a:sym typeface="Wingdings" pitchFamily="2" charset="2"/>
                  </a:rPr>
                  <a:t>2</a:t>
                </a:r>
                <a:r>
                  <a:rPr lang="en-US" b="0" i="0" dirty="0" smtClean="0">
                    <a:latin typeface="Cambria Math"/>
                    <a:sym typeface="Wingdings" pitchFamily="2" charset="2"/>
                  </a:rPr>
                  <a:t>⋅</a:t>
                </a:r>
                <a:r>
                  <a:rPr lang="en-US" i="0" dirty="0" smtClean="0">
                    <a:latin typeface="Cambria Math"/>
                    <a:sym typeface="Wingdings" pitchFamily="2" charset="2"/>
                  </a:rPr>
                  <a:t>14.0067 𝑔/𝑚𝑜𝑙+</a:t>
                </a:r>
                <a:r>
                  <a:rPr lang="en-US" b="0" i="0" dirty="0" smtClean="0">
                    <a:latin typeface="Cambria Math"/>
                    <a:sym typeface="Wingdings" pitchFamily="2" charset="2"/>
                  </a:rPr>
                  <a:t>0</a:t>
                </a:r>
                <a:r>
                  <a:rPr lang="en-US" i="0" dirty="0" smtClean="0">
                    <a:latin typeface="Cambria Math"/>
                    <a:sym typeface="Wingdings" pitchFamily="2" charset="2"/>
                  </a:rPr>
                  <a:t>.21</a:t>
                </a:r>
                <a:r>
                  <a:rPr lang="en-US" b="0" i="0" dirty="0" smtClean="0">
                    <a:latin typeface="Cambria Math"/>
                    <a:sym typeface="Wingdings" pitchFamily="2" charset="2"/>
                  </a:rPr>
                  <a:t>⋅</a:t>
                </a:r>
                <a:r>
                  <a:rPr lang="en-US" i="0" dirty="0" smtClean="0">
                    <a:latin typeface="Cambria Math"/>
                    <a:sym typeface="Wingdings" pitchFamily="2" charset="2"/>
                  </a:rPr>
                  <a:t>2</a:t>
                </a:r>
                <a:r>
                  <a:rPr lang="en-US" b="0" i="0" dirty="0" smtClean="0">
                    <a:latin typeface="Cambria Math"/>
                    <a:sym typeface="Wingdings" pitchFamily="2" charset="2"/>
                  </a:rPr>
                  <a:t>⋅</a:t>
                </a:r>
                <a:r>
                  <a:rPr lang="en-US" i="0" dirty="0" smtClean="0">
                    <a:latin typeface="Cambria Math"/>
                    <a:sym typeface="Wingdings" pitchFamily="2" charset="2"/>
                  </a:rPr>
                  <a:t>15.9994 𝑔/𝑚𝑜𝑙) )</a:t>
                </a:r>
                <a:endParaRPr lang="en-US" dirty="0" smtClean="0">
                  <a:sym typeface="Wingdings" pitchFamily="2" charset="2"/>
                </a:endParaRPr>
              </a:p>
              <a:p>
                <a:r>
                  <a:rPr lang="en-US" i="0" dirty="0" smtClean="0">
                    <a:latin typeface="Cambria Math"/>
                  </a:rPr>
                  <a:t>𝑚=59430</a:t>
                </a:r>
                <a:r>
                  <a:rPr lang="en-US" i="0" baseline="0" dirty="0" smtClean="0">
                    <a:latin typeface="Cambria Math"/>
                  </a:rPr>
                  <a:t> 𝑔</a:t>
                </a:r>
                <a:endParaRPr lang="en-US" dirty="0"/>
              </a:p>
            </p:txBody>
          </p:sp>
        </mc:Fallback>
      </mc:AlternateContent>
      <p:sp>
        <p:nvSpPr>
          <p:cNvPr id="4" name="Slide Number Placeholder 3"/>
          <p:cNvSpPr>
            <a:spLocks noGrp="1"/>
          </p:cNvSpPr>
          <p:nvPr>
            <p:ph type="sldNum" sz="quarter" idx="10"/>
          </p:nvPr>
        </p:nvSpPr>
        <p:spPr/>
        <p:txBody>
          <a:bodyPr/>
          <a:lstStyle/>
          <a:p>
            <a:fld id="{DB083071-E3F3-485F-8CF3-AA2E0DEA782E}" type="slidenum">
              <a:rPr lang="en-US" smtClean="0"/>
              <a:pPr/>
              <a:t>25</a:t>
            </a:fld>
            <a:endParaRPr lang="en-US"/>
          </a:p>
        </p:txBody>
      </p:sp>
    </p:spTree>
    <p:extLst>
      <p:ext uri="{BB962C8B-B14F-4D97-AF65-F5344CB8AC3E}">
        <p14:creationId xmlns:p14="http://schemas.microsoft.com/office/powerpoint/2010/main" val="1609739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𝑃𝑉</m:t>
                      </m:r>
                      <m:r>
                        <a:rPr lang="en-US" i="1" dirty="0" smtClean="0">
                          <a:latin typeface="Cambria Math"/>
                        </a:rPr>
                        <m:t>=</m:t>
                      </m:r>
                      <m:r>
                        <a:rPr lang="en-US" i="1" dirty="0" err="1" smtClean="0">
                          <a:latin typeface="Cambria Math"/>
                        </a:rPr>
                        <m:t>𝑛𝑅𝑇</m:t>
                      </m:r>
                    </m:oMath>
                  </m:oMathPara>
                </a14:m>
                <a:endParaRPr lang="en-US" dirty="0"/>
              </a:p>
              <a:p>
                <a:pPr/>
                <a14:m>
                  <m:oMathPara xmlns:m="http://schemas.openxmlformats.org/officeDocument/2006/math">
                    <m:oMathParaPr>
                      <m:jc m:val="centerGroup"/>
                    </m:oMathParaPr>
                    <m:oMath xmlns:m="http://schemas.openxmlformats.org/officeDocument/2006/math">
                      <m:d>
                        <m:dPr>
                          <m:ctrlPr>
                            <a:rPr lang="en-US" b="0" i="1" baseline="0" smtClean="0">
                              <a:latin typeface="Cambria Math" panose="02040503050406030204" pitchFamily="18" charset="0"/>
                            </a:rPr>
                          </m:ctrlPr>
                        </m:dPr>
                        <m:e>
                          <m:r>
                            <a:rPr lang="en-US" b="0" i="1" baseline="0" smtClean="0">
                              <a:latin typeface="Cambria Math"/>
                            </a:rPr>
                            <m:t>6.2×</m:t>
                          </m:r>
                          <m:sSup>
                            <m:sSupPr>
                              <m:ctrlPr>
                                <a:rPr lang="en-US" b="0" i="1" baseline="0" smtClean="0">
                                  <a:latin typeface="Cambria Math" panose="02040503050406030204" pitchFamily="18" charset="0"/>
                                </a:rPr>
                              </m:ctrlPr>
                            </m:sSupPr>
                            <m:e>
                              <m:r>
                                <a:rPr lang="en-US" b="0" i="1" baseline="0" smtClean="0">
                                  <a:latin typeface="Cambria Math"/>
                                </a:rPr>
                                <m:t>10</m:t>
                              </m:r>
                            </m:e>
                            <m:sup>
                              <m:r>
                                <a:rPr lang="en-US" b="0" i="1" baseline="0" smtClean="0">
                                  <a:latin typeface="Cambria Math"/>
                                </a:rPr>
                                <m:t>5</m:t>
                              </m:r>
                            </m:sup>
                          </m:sSup>
                          <m:r>
                            <a:rPr lang="en-US" b="0" i="1" baseline="0" smtClean="0">
                              <a:latin typeface="Cambria Math"/>
                            </a:rPr>
                            <m:t> </m:t>
                          </m:r>
                          <m:r>
                            <a:rPr lang="en-US" b="0" i="1" baseline="0" smtClean="0">
                              <a:latin typeface="Cambria Math"/>
                            </a:rPr>
                            <m:t>𝑃𝑎</m:t>
                          </m:r>
                        </m:e>
                      </m:d>
                      <m:d>
                        <m:dPr>
                          <m:ctrlPr>
                            <a:rPr lang="en-US" b="0" i="1" baseline="0" smtClean="0">
                              <a:latin typeface="Cambria Math" panose="02040503050406030204" pitchFamily="18" charset="0"/>
                            </a:rPr>
                          </m:ctrlPr>
                        </m:dPr>
                        <m:e>
                          <m:r>
                            <a:rPr lang="en-US" b="0" i="1" baseline="0" smtClean="0">
                              <a:latin typeface="Cambria Math"/>
                            </a:rPr>
                            <m:t>0.010 </m:t>
                          </m:r>
                          <m:sSup>
                            <m:sSupPr>
                              <m:ctrlPr>
                                <a:rPr lang="en-US" b="0" i="1" baseline="0" smtClean="0">
                                  <a:latin typeface="Cambria Math" panose="02040503050406030204" pitchFamily="18" charset="0"/>
                                </a:rPr>
                              </m:ctrlPr>
                            </m:sSupPr>
                            <m:e>
                              <m:r>
                                <a:rPr lang="en-US" b="0" i="1" baseline="0" smtClean="0">
                                  <a:latin typeface="Cambria Math"/>
                                </a:rPr>
                                <m:t>𝑚</m:t>
                              </m:r>
                            </m:e>
                            <m:sup>
                              <m:r>
                                <a:rPr lang="en-US" b="0" i="1" baseline="0" smtClean="0">
                                  <a:latin typeface="Cambria Math"/>
                                </a:rPr>
                                <m:t>3</m:t>
                              </m:r>
                            </m:sup>
                          </m:sSup>
                        </m:e>
                      </m:d>
                      <m:r>
                        <a:rPr lang="en-US" b="0" i="1" baseline="0" smtClean="0">
                          <a:latin typeface="Cambria Math"/>
                        </a:rPr>
                        <m:t>=</m:t>
                      </m:r>
                      <m:d>
                        <m:dPr>
                          <m:ctrlPr>
                            <a:rPr lang="en-US" b="0" i="1" baseline="0" smtClean="0">
                              <a:latin typeface="Cambria Math" panose="02040503050406030204" pitchFamily="18" charset="0"/>
                            </a:rPr>
                          </m:ctrlPr>
                        </m:dPr>
                        <m:e>
                          <m:r>
                            <a:rPr lang="en-US" b="0" i="1" baseline="0" smtClean="0">
                              <a:latin typeface="Cambria Math"/>
                            </a:rPr>
                            <m:t>3 </m:t>
                          </m:r>
                          <m:r>
                            <a:rPr lang="en-US" b="0" i="1" baseline="0" smtClean="0">
                              <a:latin typeface="Cambria Math"/>
                            </a:rPr>
                            <m:t>𝑚𝑜𝑙</m:t>
                          </m:r>
                        </m:e>
                      </m:d>
                      <m:d>
                        <m:dPr>
                          <m:ctrlPr>
                            <a:rPr lang="en-US" b="0" i="1" baseline="0" smtClean="0">
                              <a:latin typeface="Cambria Math" panose="02040503050406030204" pitchFamily="18" charset="0"/>
                            </a:rPr>
                          </m:ctrlPr>
                        </m:dPr>
                        <m:e>
                          <m:r>
                            <a:rPr lang="en-US" b="0" i="1" baseline="0" smtClean="0">
                              <a:latin typeface="Cambria Math"/>
                            </a:rPr>
                            <m:t>8.31</m:t>
                          </m:r>
                          <m:f>
                            <m:fPr>
                              <m:ctrlPr>
                                <a:rPr lang="en-US" b="0" i="1" baseline="0" smtClean="0">
                                  <a:latin typeface="Cambria Math" panose="02040503050406030204" pitchFamily="18" charset="0"/>
                                </a:rPr>
                              </m:ctrlPr>
                            </m:fPr>
                            <m:num>
                              <m:r>
                                <a:rPr lang="en-US" b="0" i="1" baseline="0" smtClean="0">
                                  <a:latin typeface="Cambria Math"/>
                                </a:rPr>
                                <m:t>𝐽</m:t>
                              </m:r>
                            </m:num>
                            <m:den>
                              <m:r>
                                <a:rPr lang="en-US" b="0" i="1" baseline="0" smtClean="0">
                                  <a:latin typeface="Cambria Math"/>
                                </a:rPr>
                                <m:t>𝑚𝑜𝑙</m:t>
                              </m:r>
                            </m:den>
                          </m:f>
                        </m:e>
                      </m:d>
                      <m:r>
                        <a:rPr lang="en-US" b="0" i="1" baseline="0" smtClean="0">
                          <a:latin typeface="Cambria Math"/>
                        </a:rPr>
                        <m:t>𝑇</m:t>
                      </m:r>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a:rPr>
                        <m:t>𝑇</m:t>
                      </m:r>
                      <m:r>
                        <a:rPr lang="en-US" b="0" i="1" baseline="0" smtClean="0">
                          <a:latin typeface="Cambria Math"/>
                        </a:rPr>
                        <m:t>=248.7 </m:t>
                      </m:r>
                      <m:r>
                        <a:rPr lang="en-US" b="0" i="1" baseline="0" smtClean="0">
                          <a:latin typeface="Cambria Math"/>
                        </a:rPr>
                        <m:t>𝐾</m:t>
                      </m:r>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𝑛</m:t>
                      </m:r>
                      <m:r>
                        <a:rPr lang="en-US" sz="1200" b="0" i="1" kern="1200" smtClean="0">
                          <a:solidFill>
                            <a:schemeClr val="tx1"/>
                          </a:solidFill>
                          <a:effectLst/>
                          <a:latin typeface="Cambria Math"/>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𝑚</m:t>
                          </m:r>
                        </m:num>
                        <m:den>
                          <m:r>
                            <a:rPr lang="en-US" sz="1200" b="0" i="1" kern="1200">
                              <a:solidFill>
                                <a:schemeClr val="tx1"/>
                              </a:solidFill>
                              <a:effectLst/>
                              <a:latin typeface="Cambria Math"/>
                              <a:ea typeface="+mn-ea"/>
                              <a:cs typeface="+mn-cs"/>
                            </a:rPr>
                            <m:t>𝑚𝑜𝑙𝑎𝑟</m:t>
                          </m:r>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𝑚𝑎𝑠𝑠</m:t>
                          </m:r>
                        </m:den>
                      </m:f>
                      <m:r>
                        <a:rPr lang="en-US" sz="1200" b="0" i="1" kern="1200">
                          <a:solidFill>
                            <a:schemeClr val="tx1"/>
                          </a:solidFill>
                          <a:effectLst/>
                          <a:latin typeface="Cambria Math"/>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𝑁</m:t>
                          </m:r>
                        </m:num>
                        <m:den>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𝑁</m:t>
                              </m:r>
                            </m:e>
                            <m:sub>
                              <m:r>
                                <a:rPr lang="en-US" sz="1200" b="0" i="1" kern="1200">
                                  <a:solidFill>
                                    <a:schemeClr val="tx1"/>
                                  </a:solidFill>
                                  <a:effectLst/>
                                  <a:latin typeface="Cambria Math"/>
                                  <a:ea typeface="+mn-ea"/>
                                  <a:cs typeface="+mn-cs"/>
                                </a:rPr>
                                <m:t>𝐴</m:t>
                              </m:r>
                            </m:sub>
                          </m:sSub>
                        </m:den>
                      </m:f>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𝑚</m:t>
                      </m:r>
                      <m:r>
                        <a:rPr lang="en-US" sz="1200" b="0" kern="1200">
                          <a:solidFill>
                            <a:schemeClr val="tx1"/>
                          </a:solidFill>
                          <a:effectLst/>
                          <a:latin typeface="Cambria Math"/>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1</m:t>
                          </m:r>
                          <m:r>
                            <a:rPr lang="en-US" sz="1200" b="0"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4</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0026</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𝑔</m:t>
                                  </m:r>
                                </m:num>
                                <m:den>
                                  <m:r>
                                    <a:rPr lang="en-US" sz="1200" b="0" i="1" kern="1200">
                                      <a:solidFill>
                                        <a:schemeClr val="tx1"/>
                                      </a:solidFill>
                                      <a:effectLst/>
                                      <a:latin typeface="Cambria Math"/>
                                      <a:ea typeface="+mn-ea"/>
                                      <a:cs typeface="+mn-cs"/>
                                    </a:rPr>
                                    <m:t>𝑚𝑜𝑙</m:t>
                                  </m:r>
                                </m:den>
                              </m:f>
                            </m:e>
                          </m:d>
                        </m:num>
                        <m:den>
                          <m:r>
                            <a:rPr lang="en-US" sz="1200" b="0" i="1" kern="1200">
                              <a:solidFill>
                                <a:schemeClr val="tx1"/>
                              </a:solidFill>
                              <a:effectLst/>
                              <a:latin typeface="Cambria Math"/>
                              <a:ea typeface="+mn-ea"/>
                              <a:cs typeface="+mn-cs"/>
                            </a:rPr>
                            <m:t>6.022×1</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0</m:t>
                              </m:r>
                            </m:e>
                            <m:sup>
                              <m:r>
                                <a:rPr lang="en-US" sz="1200" b="0" i="1" kern="1200">
                                  <a:solidFill>
                                    <a:schemeClr val="tx1"/>
                                  </a:solidFill>
                                  <a:effectLst/>
                                  <a:latin typeface="Cambria Math"/>
                                  <a:ea typeface="+mn-ea"/>
                                  <a:cs typeface="+mn-cs"/>
                                </a:rPr>
                                <m:t>23</m:t>
                              </m:r>
                            </m:sup>
                          </m:sSup>
                          <m:f>
                            <m:fPr>
                              <m:ctrlPr>
                                <a:rPr lang="en-US" sz="1200" b="0" i="1" kern="1200">
                                  <a:solidFill>
                                    <a:schemeClr val="tx1"/>
                                  </a:solidFill>
                                  <a:effectLst/>
                                  <a:latin typeface="Cambria Math" panose="02040503050406030204" pitchFamily="18" charset="0"/>
                                  <a:ea typeface="+mn-ea"/>
                                  <a:cs typeface="+mn-cs"/>
                                </a:rPr>
                              </m:ctrlPr>
                            </m:fPr>
                            <m:num/>
                            <m:den>
                              <m:r>
                                <a:rPr lang="en-US" sz="1200" b="0" i="1" kern="1200">
                                  <a:solidFill>
                                    <a:schemeClr val="tx1"/>
                                  </a:solidFill>
                                  <a:effectLst/>
                                  <a:latin typeface="Cambria Math"/>
                                  <a:ea typeface="+mn-ea"/>
                                  <a:cs typeface="+mn-cs"/>
                                </a:rPr>
                                <m:t>𝑚𝑜𝑙</m:t>
                              </m:r>
                            </m:den>
                          </m:f>
                        </m:den>
                      </m:f>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6</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65</m:t>
                      </m:r>
                      <m:r>
                        <a:rPr lang="en-US" sz="1200" b="0" kern="1200">
                          <a:solidFill>
                            <a:schemeClr val="tx1"/>
                          </a:solidFill>
                          <a:effectLst/>
                          <a:latin typeface="Cambria Math"/>
                          <a:ea typeface="+mn-ea"/>
                          <a:cs typeface="+mn-cs"/>
                        </a:rPr>
                        <m:t>×</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10</m:t>
                          </m:r>
                        </m:e>
                        <m:sup>
                          <m:r>
                            <a:rPr lang="en-US" sz="1200" b="0" i="1" kern="1200">
                              <a:solidFill>
                                <a:schemeClr val="tx1"/>
                              </a:solidFill>
                              <a:effectLst/>
                              <a:latin typeface="Cambria Math"/>
                              <a:ea typeface="+mn-ea"/>
                              <a:cs typeface="+mn-cs"/>
                            </a:rPr>
                            <m:t>−24</m:t>
                          </m:r>
                        </m:sup>
                      </m:sSup>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𝑔</m:t>
                      </m:r>
                      <m:r>
                        <a:rPr lang="en-US" sz="1200" b="0" i="1" kern="1200">
                          <a:solidFill>
                            <a:schemeClr val="tx1"/>
                          </a:solidFill>
                          <a:effectLst/>
                          <a:latin typeface="Cambria Math"/>
                          <a:ea typeface="+mn-ea"/>
                          <a:cs typeface="+mn-cs"/>
                        </a:rPr>
                        <m:t>=6.65×1</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0</m:t>
                          </m:r>
                        </m:e>
                        <m:sup>
                          <m:r>
                            <a:rPr lang="en-US" sz="1200" b="0" i="1" kern="1200">
                              <a:solidFill>
                                <a:schemeClr val="tx1"/>
                              </a:solidFill>
                              <a:effectLst/>
                              <a:latin typeface="Cambria Math"/>
                              <a:ea typeface="+mn-ea"/>
                              <a:cs typeface="+mn-cs"/>
                            </a:rPr>
                            <m:t>−27</m:t>
                          </m:r>
                        </m:sup>
                      </m:sSup>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𝑘𝑔</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𝑣</m:t>
                              </m:r>
                            </m:e>
                            <m:sub>
                              <m:r>
                                <a:rPr lang="en-US" sz="1200" b="0" i="1" kern="1200">
                                  <a:solidFill>
                                    <a:schemeClr val="tx1"/>
                                  </a:solidFill>
                                  <a:effectLst/>
                                  <a:latin typeface="Cambria Math"/>
                                  <a:ea typeface="+mn-ea"/>
                                  <a:cs typeface="+mn-cs"/>
                                </a:rPr>
                                <m:t>𝑟𝑚𝑠</m:t>
                              </m:r>
                            </m:sub>
                          </m:sSub>
                          <m:r>
                            <a:rPr lang="en-US" sz="1200" b="0" kern="1200">
                              <a:solidFill>
                                <a:schemeClr val="tx1"/>
                              </a:solidFill>
                              <a:effectLst/>
                              <a:latin typeface="Cambria Math"/>
                              <a:ea typeface="+mn-ea"/>
                              <a:cs typeface="+mn-cs"/>
                            </a:rPr>
                            <m:t>=</m:t>
                          </m:r>
                          <m:rad>
                            <m:radPr>
                              <m:degHide m:val="on"/>
                              <m:ctrlPr>
                                <a:rPr lang="en-US" sz="1200" b="0" i="1" kern="1200">
                                  <a:solidFill>
                                    <a:schemeClr val="tx1"/>
                                  </a:solidFill>
                                  <a:effectLst/>
                                  <a:latin typeface="Cambria Math" panose="02040503050406030204" pitchFamily="18" charset="0"/>
                                  <a:ea typeface="+mn-ea"/>
                                  <a:cs typeface="+mn-cs"/>
                                </a:rPr>
                              </m:ctrlPr>
                            </m:radPr>
                            <m:deg/>
                            <m:e>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3</m:t>
                                  </m:r>
                                  <m:r>
                                    <a:rPr lang="en-US" sz="1200" b="0" i="1" kern="1200">
                                      <a:solidFill>
                                        <a:schemeClr val="tx1"/>
                                      </a:solidFill>
                                      <a:effectLst/>
                                      <a:latin typeface="Cambria Math"/>
                                      <a:ea typeface="+mn-ea"/>
                                      <a:cs typeface="+mn-cs"/>
                                    </a:rPr>
                                    <m:t>𝑘𝑇</m:t>
                                  </m:r>
                                </m:num>
                                <m:den>
                                  <m:r>
                                    <a:rPr lang="en-US" sz="1200" b="0" i="1" kern="1200">
                                      <a:solidFill>
                                        <a:schemeClr val="tx1"/>
                                      </a:solidFill>
                                      <a:effectLst/>
                                      <a:latin typeface="Cambria Math"/>
                                      <a:ea typeface="+mn-ea"/>
                                      <a:cs typeface="+mn-cs"/>
                                    </a:rPr>
                                    <m:t>𝑚</m:t>
                                  </m:r>
                                </m:den>
                              </m:f>
                            </m:e>
                          </m:rad>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𝑣</m:t>
                          </m:r>
                        </m:e>
                        <m:sub>
                          <m:r>
                            <a:rPr lang="en-US" sz="1200" b="0" i="1" kern="1200">
                              <a:solidFill>
                                <a:schemeClr val="tx1"/>
                              </a:solidFill>
                              <a:effectLst/>
                              <a:latin typeface="Cambria Math"/>
                              <a:ea typeface="+mn-ea"/>
                              <a:cs typeface="+mn-cs"/>
                            </a:rPr>
                            <m:t>𝑟𝑚𝑠</m:t>
                          </m:r>
                        </m:sub>
                      </m:sSub>
                      <m:r>
                        <a:rPr lang="en-US" sz="1200" b="0" kern="1200">
                          <a:solidFill>
                            <a:schemeClr val="tx1"/>
                          </a:solidFill>
                          <a:effectLst/>
                          <a:latin typeface="Cambria Math"/>
                          <a:ea typeface="+mn-ea"/>
                          <a:cs typeface="+mn-cs"/>
                        </a:rPr>
                        <m:t>=</m:t>
                      </m:r>
                      <m:rad>
                        <m:radPr>
                          <m:degHide m:val="on"/>
                          <m:ctrlPr>
                            <a:rPr lang="en-US" sz="1200" b="0" i="1" kern="1200">
                              <a:solidFill>
                                <a:schemeClr val="tx1"/>
                              </a:solidFill>
                              <a:effectLst/>
                              <a:latin typeface="Cambria Math" panose="02040503050406030204" pitchFamily="18" charset="0"/>
                              <a:ea typeface="+mn-ea"/>
                              <a:cs typeface="+mn-cs"/>
                            </a:rPr>
                          </m:ctrlPr>
                        </m:radPr>
                        <m:deg/>
                        <m:e>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3</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1</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38</m:t>
                                  </m:r>
                                  <m:r>
                                    <a:rPr lang="en-US" sz="1200" b="0" kern="1200">
                                      <a:solidFill>
                                        <a:schemeClr val="tx1"/>
                                      </a:solidFill>
                                      <a:effectLst/>
                                      <a:latin typeface="Cambria Math"/>
                                      <a:ea typeface="+mn-ea"/>
                                      <a:cs typeface="+mn-cs"/>
                                    </a:rPr>
                                    <m:t>×</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10</m:t>
                                      </m:r>
                                    </m:e>
                                    <m:sup>
                                      <m:r>
                                        <a:rPr lang="en-US" sz="1200" b="0" i="1" kern="1200">
                                          <a:solidFill>
                                            <a:schemeClr val="tx1"/>
                                          </a:solidFill>
                                          <a:effectLst/>
                                          <a:latin typeface="Cambria Math"/>
                                          <a:ea typeface="+mn-ea"/>
                                          <a:cs typeface="+mn-cs"/>
                                        </a:rPr>
                                        <m:t>−23</m:t>
                                      </m:r>
                                    </m:sup>
                                  </m:sSup>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𝐽</m:t>
                                      </m:r>
                                    </m:num>
                                    <m:den>
                                      <m:r>
                                        <a:rPr lang="en-US" sz="1200" b="0" i="1" kern="1200">
                                          <a:solidFill>
                                            <a:schemeClr val="tx1"/>
                                          </a:solidFill>
                                          <a:effectLst/>
                                          <a:latin typeface="Cambria Math"/>
                                          <a:ea typeface="+mn-ea"/>
                                          <a:cs typeface="+mn-cs"/>
                                        </a:rPr>
                                        <m:t>𝐾</m:t>
                                      </m:r>
                                    </m:den>
                                  </m:f>
                                </m:e>
                              </m:d>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248</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7 </m:t>
                                  </m:r>
                                  <m:r>
                                    <a:rPr lang="en-US" sz="1200" b="0" i="1" kern="1200">
                                      <a:solidFill>
                                        <a:schemeClr val="tx1"/>
                                      </a:solidFill>
                                      <a:effectLst/>
                                      <a:latin typeface="Cambria Math"/>
                                      <a:ea typeface="+mn-ea"/>
                                      <a:cs typeface="+mn-cs"/>
                                    </a:rPr>
                                    <m:t>𝐾</m:t>
                                  </m:r>
                                </m:e>
                              </m:d>
                            </m:num>
                            <m:den>
                              <m:r>
                                <a:rPr lang="en-US" sz="1200" b="0" i="1" kern="1200">
                                  <a:solidFill>
                                    <a:schemeClr val="tx1"/>
                                  </a:solidFill>
                                  <a:effectLst/>
                                  <a:latin typeface="Cambria Math"/>
                                  <a:ea typeface="+mn-ea"/>
                                  <a:cs typeface="+mn-cs"/>
                                </a:rPr>
                                <m:t>6</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65</m:t>
                              </m:r>
                              <m:r>
                                <a:rPr lang="en-US" sz="1200" b="0" kern="1200">
                                  <a:solidFill>
                                    <a:schemeClr val="tx1"/>
                                  </a:solidFill>
                                  <a:effectLst/>
                                  <a:latin typeface="Cambria Math"/>
                                  <a:ea typeface="+mn-ea"/>
                                  <a:cs typeface="+mn-cs"/>
                                </a:rPr>
                                <m:t>×</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10</m:t>
                                  </m:r>
                                </m:e>
                                <m:sup>
                                  <m:r>
                                    <a:rPr lang="en-US" sz="1200" b="0" i="1" kern="1200">
                                      <a:solidFill>
                                        <a:schemeClr val="tx1"/>
                                      </a:solidFill>
                                      <a:effectLst/>
                                      <a:latin typeface="Cambria Math"/>
                                      <a:ea typeface="+mn-ea"/>
                                      <a:cs typeface="+mn-cs"/>
                                    </a:rPr>
                                    <m:t>−27</m:t>
                                  </m:r>
                                </m:sup>
                              </m:sSup>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𝑘𝑔</m:t>
                              </m:r>
                            </m:den>
                          </m:f>
                        </m:e>
                      </m:rad>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1244 </m:t>
                      </m:r>
                      <m:r>
                        <a:rPr lang="en-US" sz="1200" b="0" i="1" kern="1200">
                          <a:solidFill>
                            <a:schemeClr val="tx1"/>
                          </a:solidFill>
                          <a:effectLst/>
                          <a:latin typeface="Cambria Math"/>
                          <a:ea typeface="+mn-ea"/>
                          <a:cs typeface="+mn-cs"/>
                        </a:rPr>
                        <m:t>𝑚</m:t>
                      </m:r>
                      <m:r>
                        <a:rPr lang="en-US" sz="1200" b="0"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𝑠</m:t>
                      </m:r>
                    </m:oMath>
                  </m:oMathPara>
                </a14:m>
                <a:endParaRPr lang="en-US" sz="1200" b="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normAutofit lnSpcReduction="10000"/>
              </a:bodyPr>
              <a:lstStyle/>
              <a:p>
                <a:r>
                  <a:rPr lang="en-US" i="0" dirty="0" smtClean="0">
                    <a:latin typeface="Cambria Math"/>
                  </a:rPr>
                  <a:t>𝑃𝑉=</a:t>
                </a:r>
                <a:r>
                  <a:rPr lang="en-US" i="0" dirty="0" err="1" smtClean="0">
                    <a:latin typeface="Cambria Math"/>
                  </a:rPr>
                  <a:t>𝑛𝑅𝑇</a:t>
                </a:r>
                <a:endParaRPr lang="en-US" dirty="0" smtClean="0"/>
              </a:p>
              <a:p>
                <a:r>
                  <a:rPr lang="en-US" b="0" i="0" baseline="0" smtClean="0">
                    <a:latin typeface="Cambria Math"/>
                  </a:rPr>
                  <a:t>(6.2×〖10〗^5  𝑃𝑎)(0.010 𝑚^3 )=(3 𝑚𝑜𝑙)(8.31 𝐽/𝑚𝑜𝑙)𝑇</a:t>
                </a:r>
                <a:endParaRPr lang="en-US" b="0" baseline="0" dirty="0" smtClean="0"/>
              </a:p>
              <a:p>
                <a:r>
                  <a:rPr lang="en-US" b="0" i="0" baseline="0" smtClean="0">
                    <a:latin typeface="Cambria Math"/>
                  </a:rPr>
                  <a:t>𝑇=248.7 𝐾</a:t>
                </a:r>
                <a:endParaRPr lang="en-US" baseline="0" dirty="0" smtClean="0"/>
              </a:p>
              <a:p>
                <a:endParaRPr lang="en-US" baseline="0" dirty="0" smtClean="0"/>
              </a:p>
              <a:p>
                <a:r>
                  <a:rPr lang="en-US" i="0" baseline="0" dirty="0" smtClean="0">
                    <a:latin typeface="Cambria Math"/>
                  </a:rPr>
                  <a:t>𝑛=𝑚/(</a:t>
                </a:r>
                <a:r>
                  <a:rPr lang="en-US" b="0" i="0" baseline="0" dirty="0" smtClean="0">
                    <a:latin typeface="Cambria Math"/>
                  </a:rPr>
                  <a:t>𝑚𝑜𝑙𝑎𝑟 𝑚𝑎𝑠𝑠)</a:t>
                </a:r>
                <a:endParaRPr lang="en-US" b="0" i="1" baseline="0" dirty="0" smtClean="0">
                  <a:latin typeface="Cambria Math"/>
                </a:endParaRPr>
              </a:p>
              <a:p>
                <a:r>
                  <a:rPr lang="en-US" i="0" baseline="0" dirty="0" smtClean="0">
                    <a:latin typeface="Cambria Math"/>
                  </a:rPr>
                  <a:t>3</a:t>
                </a:r>
                <a:r>
                  <a:rPr lang="en-US" b="0" i="0" baseline="0" dirty="0" smtClean="0">
                    <a:latin typeface="Cambria Math"/>
                  </a:rPr>
                  <a:t> </a:t>
                </a:r>
                <a:r>
                  <a:rPr lang="en-US" i="0" baseline="0" dirty="0" smtClean="0">
                    <a:latin typeface="Cambria Math"/>
                  </a:rPr>
                  <a:t>𝑚𝑜𝑙=𝑚/(4.0026 𝑘𝑔/𝑚𝑜𝑙)</a:t>
                </a:r>
                <a:endParaRPr lang="en-US" baseline="0" dirty="0" smtClean="0"/>
              </a:p>
              <a:p>
                <a:r>
                  <a:rPr lang="en-US" i="0" baseline="0" dirty="0" smtClean="0">
                    <a:latin typeface="Cambria Math"/>
                  </a:rPr>
                  <a:t>𝑚 = 12.0078 𝑘𝑔</a:t>
                </a:r>
                <a:endParaRPr lang="en-US" baseline="0" dirty="0" smtClean="0"/>
              </a:p>
              <a:p>
                <a:r>
                  <a:rPr lang="en-US" b="0" i="0" baseline="0" smtClean="0">
                    <a:latin typeface="Cambria Math"/>
                  </a:rPr>
                  <a:t>𝑣_𝑟𝑚𝑠=√(3𝑘𝑇/m)</a:t>
                </a:r>
                <a:endParaRPr lang="en-US" baseline="0" dirty="0" smtClean="0"/>
              </a:p>
              <a:p>
                <a:r>
                  <a:rPr lang="en-US" b="0" i="0" baseline="0" smtClean="0">
                    <a:latin typeface="Cambria Math"/>
                  </a:rPr>
                  <a:t>𝑚=(4.0026 𝑔/𝑚𝑜𝑙)((1 𝑘𝑔)/(〖10〗^3  𝑔))(1/(6.02×〖10〗^23  𝑚𝑜𝑙^(−1) ))=6.65×〖10〗^(−27)  𝑘𝑔</a:t>
                </a:r>
                <a:endParaRPr lang="en-US" baseline="0" dirty="0" smtClean="0"/>
              </a:p>
              <a:p>
                <a:r>
                  <a:rPr lang="en-US" b="0" i="0" baseline="0" smtClean="0">
                    <a:latin typeface="Cambria Math"/>
                  </a:rPr>
                  <a:t>𝑣_𝑟𝑚𝑠=√(3(1.38×〖10〗^(−23)  𝐽/𝐾)(248.7 𝐾)/(6.65×〖10〗^(−27)  𝑘𝑔))=1244 𝑚/𝑠</a:t>
                </a:r>
                <a:endParaRPr lang="en-US" baseline="0" dirty="0" smtClean="0"/>
              </a:p>
              <a:p>
                <a:r>
                  <a:rPr lang="en-US" baseline="0" dirty="0" smtClean="0"/>
                  <a:t> (</a:t>
                </a:r>
                <a:r>
                  <a:rPr lang="en-US" baseline="0" dirty="0" smtClean="0"/>
                  <a:t>1/2)(12.0078kg)(v</a:t>
                </a:r>
                <a:r>
                  <a:rPr lang="en-US" baseline="-25000" dirty="0" smtClean="0"/>
                  <a:t>rms</a:t>
                </a:r>
                <a:r>
                  <a:rPr lang="en-US" baseline="30000" dirty="0" smtClean="0"/>
                  <a:t>2</a:t>
                </a:r>
                <a:r>
                  <a:rPr lang="en-US" baseline="0" dirty="0" smtClean="0"/>
                  <a:t>) = (3/2)(1.38x10</a:t>
                </a:r>
                <a:r>
                  <a:rPr lang="en-US" baseline="30000" dirty="0" smtClean="0"/>
                  <a:t>-23</a:t>
                </a:r>
                <a:r>
                  <a:rPr lang="en-US" baseline="0" dirty="0" smtClean="0"/>
                  <a:t>J/K)(248.7K)</a:t>
                </a:r>
              </a:p>
              <a:p>
                <a:r>
                  <a:rPr lang="en-US" baseline="0" dirty="0" smtClean="0"/>
                  <a:t>v</a:t>
                </a:r>
                <a:r>
                  <a:rPr lang="en-US" baseline="-25000" dirty="0" smtClean="0"/>
                  <a:t>rms</a:t>
                </a:r>
                <a:r>
                  <a:rPr lang="en-US" baseline="30000" dirty="0" smtClean="0"/>
                  <a:t>2</a:t>
                </a:r>
                <a:r>
                  <a:rPr lang="en-US" baseline="0" dirty="0" smtClean="0"/>
                  <a:t>=8.55x10</a:t>
                </a:r>
                <a:r>
                  <a:rPr lang="en-US" baseline="30000" dirty="0" smtClean="0"/>
                  <a:t>-22</a:t>
                </a:r>
                <a:r>
                  <a:rPr lang="en-US" baseline="0" dirty="0" smtClean="0"/>
                  <a:t>m</a:t>
                </a:r>
                <a:r>
                  <a:rPr lang="en-US" baseline="30000" dirty="0" smtClean="0"/>
                  <a:t>2</a:t>
                </a:r>
                <a:r>
                  <a:rPr lang="en-US" baseline="0" dirty="0" smtClean="0"/>
                  <a:t>/s</a:t>
                </a:r>
                <a:r>
                  <a:rPr lang="en-US" baseline="30000" dirty="0" smtClean="0"/>
                  <a:t>2</a:t>
                </a:r>
                <a:endParaRPr lang="en-US" baseline="0" dirty="0" smtClean="0"/>
              </a:p>
              <a:p>
                <a:r>
                  <a:rPr lang="en-US" baseline="0" dirty="0" err="1" smtClean="0"/>
                  <a:t>v</a:t>
                </a:r>
                <a:r>
                  <a:rPr lang="en-US" baseline="-25000" dirty="0" err="1" smtClean="0"/>
                  <a:t>rms</a:t>
                </a:r>
                <a:r>
                  <a:rPr lang="en-US" baseline="0" dirty="0" smtClean="0"/>
                  <a:t>=2.92x10</a:t>
                </a:r>
                <a:r>
                  <a:rPr lang="en-US" baseline="30000" dirty="0" smtClean="0"/>
                  <a:t>-11</a:t>
                </a:r>
                <a:r>
                  <a:rPr lang="en-US" baseline="0" dirty="0" smtClean="0"/>
                  <a:t>m/s</a:t>
                </a:r>
                <a:endParaRPr lang="en-US" dirty="0"/>
              </a:p>
            </p:txBody>
          </p:sp>
        </mc:Fallback>
      </mc:AlternateContent>
      <p:sp>
        <p:nvSpPr>
          <p:cNvPr id="4" name="Slide Number Placeholder 3"/>
          <p:cNvSpPr>
            <a:spLocks noGrp="1"/>
          </p:cNvSpPr>
          <p:nvPr>
            <p:ph type="sldNum" sz="quarter" idx="10"/>
          </p:nvPr>
        </p:nvSpPr>
        <p:spPr/>
        <p:txBody>
          <a:bodyPr/>
          <a:lstStyle/>
          <a:p>
            <a:fld id="{DB083071-E3F3-485F-8CF3-AA2E0DEA782E}" type="slidenum">
              <a:rPr lang="en-US" smtClean="0"/>
              <a:pPr/>
              <a:t>26</a:t>
            </a:fld>
            <a:endParaRPr lang="en-US"/>
          </a:p>
        </p:txBody>
      </p:sp>
    </p:spTree>
    <p:extLst>
      <p:ext uri="{BB962C8B-B14F-4D97-AF65-F5344CB8AC3E}">
        <p14:creationId xmlns:p14="http://schemas.microsoft.com/office/powerpoint/2010/main" val="3746594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27</a:t>
            </a:fld>
            <a:endParaRPr lang="en-US"/>
          </a:p>
        </p:txBody>
      </p:sp>
    </p:spTree>
    <p:extLst>
      <p:ext uri="{BB962C8B-B14F-4D97-AF65-F5344CB8AC3E}">
        <p14:creationId xmlns:p14="http://schemas.microsoft.com/office/powerpoint/2010/main" val="4166692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30</a:t>
            </a:fld>
            <a:endParaRPr lang="en-US"/>
          </a:p>
        </p:txBody>
      </p:sp>
    </p:spTree>
    <p:extLst>
      <p:ext uri="{BB962C8B-B14F-4D97-AF65-F5344CB8AC3E}">
        <p14:creationId xmlns:p14="http://schemas.microsoft.com/office/powerpoint/2010/main" val="2655688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31</a:t>
            </a:fld>
            <a:endParaRPr lang="en-US"/>
          </a:p>
        </p:txBody>
      </p:sp>
    </p:spTree>
    <p:extLst>
      <p:ext uri="{BB962C8B-B14F-4D97-AF65-F5344CB8AC3E}">
        <p14:creationId xmlns:p14="http://schemas.microsoft.com/office/powerpoint/2010/main" val="82055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32</a:t>
            </a:fld>
            <a:endParaRPr lang="en-US"/>
          </a:p>
        </p:txBody>
      </p:sp>
    </p:spTree>
    <p:extLst>
      <p:ext uri="{BB962C8B-B14F-4D97-AF65-F5344CB8AC3E}">
        <p14:creationId xmlns:p14="http://schemas.microsoft.com/office/powerpoint/2010/main" val="2950197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33</a:t>
            </a:fld>
            <a:endParaRPr lang="en-US"/>
          </a:p>
        </p:txBody>
      </p:sp>
    </p:spTree>
    <p:extLst>
      <p:ext uri="{BB962C8B-B14F-4D97-AF65-F5344CB8AC3E}">
        <p14:creationId xmlns:p14="http://schemas.microsoft.com/office/powerpoint/2010/main" val="142461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34</a:t>
            </a:fld>
            <a:endParaRPr lang="en-US"/>
          </a:p>
        </p:txBody>
      </p:sp>
    </p:spTree>
    <p:extLst>
      <p:ext uri="{BB962C8B-B14F-4D97-AF65-F5344CB8AC3E}">
        <p14:creationId xmlns:p14="http://schemas.microsoft.com/office/powerpoint/2010/main" val="2568696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PV=</a:t>
            </a:r>
            <a:r>
              <a:rPr lang="en-US" dirty="0" err="1"/>
              <a:t>nRT</a:t>
            </a:r>
            <a:endParaRPr lang="en-US" dirty="0"/>
          </a:p>
          <a:p>
            <a:endParaRPr lang="en-US" dirty="0"/>
          </a:p>
          <a:p>
            <a:r>
              <a:rPr lang="en-US" dirty="0"/>
              <a:t>As air cools, partial pressure of water decreases.</a:t>
            </a:r>
            <a:r>
              <a:rPr lang="en-US" baseline="0" dirty="0"/>
              <a:t> At dew point, partial pressure=vapor pressure and water vapor starts to condense</a:t>
            </a:r>
            <a:endParaRPr lang="en-US" dirty="0"/>
          </a:p>
        </p:txBody>
      </p:sp>
      <p:sp>
        <p:nvSpPr>
          <p:cNvPr id="4" name="Slide Number Placeholder 3"/>
          <p:cNvSpPr>
            <a:spLocks noGrp="1"/>
          </p:cNvSpPr>
          <p:nvPr>
            <p:ph type="sldNum" sz="quarter" idx="10"/>
          </p:nvPr>
        </p:nvSpPr>
        <p:spPr/>
        <p:txBody>
          <a:bodyPr/>
          <a:lstStyle/>
          <a:p>
            <a:fld id="{04C584F6-1802-4179-AC3D-4F5B2AFA854D}" type="slidenum">
              <a:rPr lang="en-US" smtClean="0"/>
              <a:t>35</a:t>
            </a:fld>
            <a:endParaRPr lang="en-US"/>
          </a:p>
        </p:txBody>
      </p:sp>
    </p:spTree>
    <p:extLst>
      <p:ext uri="{BB962C8B-B14F-4D97-AF65-F5344CB8AC3E}">
        <p14:creationId xmlns:p14="http://schemas.microsoft.com/office/powerpoint/2010/main" val="3758793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Pressure: from table 13.5 vapor pressure at 150 </a:t>
                </a:r>
                <a14:m>
                  <m:oMath xmlns:m="http://schemas.openxmlformats.org/officeDocument/2006/math">
                    <m:r>
                      <a:rPr lang="en-US" b="0" i="1" smtClean="0">
                        <a:latin typeface="Cambria Math"/>
                      </a:rPr>
                      <m:t>°</m:t>
                    </m:r>
                  </m:oMath>
                </a14:m>
                <a:r>
                  <a:rPr lang="en-US" dirty="0"/>
                  <a:t>C = </a:t>
                </a:r>
                <a14:m>
                  <m:oMath xmlns:m="http://schemas.openxmlformats.org/officeDocument/2006/math">
                    <m:r>
                      <a:rPr lang="en-US" b="0" i="1" smtClean="0">
                        <a:latin typeface="Cambria Math"/>
                      </a:rPr>
                      <m:t>4.76×</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oMath>
                </a14:m>
                <a:r>
                  <a:rPr lang="en-US" dirty="0"/>
                  <a:t> Pa</a:t>
                </a:r>
              </a:p>
              <a:p>
                <a:r>
                  <a:rPr lang="en-US" dirty="0"/>
                  <a:t>Gauge pressure: </a:t>
                </a:r>
                <a14:m>
                  <m:oMath xmlns:m="http://schemas.openxmlformats.org/officeDocument/2006/math">
                    <m:r>
                      <a:rPr lang="en-US" b="0" i="1" smtClean="0">
                        <a:latin typeface="Cambria Math"/>
                      </a:rPr>
                      <m:t>𝐺𝑎𝑢𝑔𝑒</m:t>
                    </m:r>
                    <m:r>
                      <a:rPr lang="en-US" b="0" i="1" smtClean="0">
                        <a:latin typeface="Cambria Math"/>
                      </a:rPr>
                      <m:t> </m:t>
                    </m:r>
                    <m:r>
                      <a:rPr lang="en-US" b="0" i="1" smtClean="0">
                        <a:latin typeface="Cambria Math"/>
                      </a:rPr>
                      <m:t>𝑝𝑟𝑒𝑠𝑠𝑢𝑟𝑒</m:t>
                    </m:r>
                    <m:r>
                      <a:rPr lang="en-US" b="0" i="1" smtClean="0">
                        <a:latin typeface="Cambria Math"/>
                      </a:rPr>
                      <m:t>=</m:t>
                    </m:r>
                    <m:r>
                      <a:rPr lang="en-US" b="0" i="1" smtClean="0">
                        <a:latin typeface="Cambria Math"/>
                      </a:rPr>
                      <m:t>𝑡𝑜𝑡𝑎𝑙</m:t>
                    </m:r>
                    <m:r>
                      <a:rPr lang="en-US" b="0" i="1" smtClean="0">
                        <a:latin typeface="Cambria Math"/>
                      </a:rPr>
                      <m:t> </m:t>
                    </m:r>
                    <m:r>
                      <a:rPr lang="en-US" b="0" i="1" smtClean="0">
                        <a:latin typeface="Cambria Math"/>
                      </a:rPr>
                      <m:t>𝑝𝑟𝑒𝑠𝑠𝑢𝑟𝑒</m:t>
                    </m:r>
                    <m:r>
                      <a:rPr lang="en-US" b="0" i="1" smtClean="0">
                        <a:latin typeface="Cambria Math"/>
                      </a:rPr>
                      <m:t>−</m:t>
                    </m:r>
                    <m:r>
                      <a:rPr lang="en-US" b="0" i="1" smtClean="0">
                        <a:latin typeface="Cambria Math"/>
                      </a:rPr>
                      <m:t>𝑎𝑖𝑟</m:t>
                    </m:r>
                    <m:r>
                      <a:rPr lang="en-US" b="0" i="1" smtClean="0">
                        <a:latin typeface="Cambria Math"/>
                      </a:rPr>
                      <m:t> </m:t>
                    </m:r>
                    <m:r>
                      <a:rPr lang="en-US" b="0" i="1" smtClean="0">
                        <a:latin typeface="Cambria Math"/>
                      </a:rPr>
                      <m:t>𝑝𝑟𝑒𝑠𝑠𝑢𝑟𝑒</m:t>
                    </m:r>
                  </m:oMath>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𝑔𝑎𝑢𝑔𝑒</m:t>
                      </m:r>
                      <m:r>
                        <a:rPr lang="en-US" b="0" i="1" smtClean="0">
                          <a:latin typeface="Cambria Math"/>
                        </a:rPr>
                        <m:t> </m:t>
                      </m:r>
                      <m:r>
                        <a:rPr lang="en-US" b="0" i="1" smtClean="0">
                          <a:latin typeface="Cambria Math"/>
                        </a:rPr>
                        <m:t>𝑝𝑟𝑒𝑠𝑠𝑢𝑟𝑒</m:t>
                      </m:r>
                      <m:r>
                        <a:rPr lang="en-US" b="0" i="1" smtClean="0">
                          <a:latin typeface="Cambria Math"/>
                        </a:rPr>
                        <m:t>=4.76×</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𝑃𝑎</m:t>
                      </m:r>
                      <m:r>
                        <a:rPr lang="en-US" b="0" i="1" smtClean="0">
                          <a:latin typeface="Cambria Math"/>
                        </a:rPr>
                        <m:t>−1.01×</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𝑃𝑎</m:t>
                      </m:r>
                      <m:r>
                        <a:rPr lang="en-US" b="0" i="1" smtClean="0">
                          <a:latin typeface="Cambria Math"/>
                        </a:rPr>
                        <m:t>=3.75×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𝑃𝑎</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Pressure: from table 13.5 vapor pressure at 150 </a:t>
                </a:r>
                <a:r>
                  <a:rPr lang="en-US" b="0" i="0" smtClean="0">
                    <a:latin typeface="Cambria Math"/>
                  </a:rPr>
                  <a:t>°</a:t>
                </a:r>
                <a:r>
                  <a:rPr lang="en-US" dirty="0" smtClean="0"/>
                  <a:t>C = </a:t>
                </a:r>
                <a:r>
                  <a:rPr lang="en-US" b="0" i="0" smtClean="0">
                    <a:latin typeface="Cambria Math"/>
                  </a:rPr>
                  <a:t>4.76×〖10〗^5</a:t>
                </a:r>
                <a:r>
                  <a:rPr lang="en-US" dirty="0" smtClean="0"/>
                  <a:t> Pa</a:t>
                </a:r>
              </a:p>
              <a:p>
                <a:r>
                  <a:rPr lang="en-US" dirty="0" smtClean="0"/>
                  <a:t>Gauge pressure: </a:t>
                </a:r>
                <a:r>
                  <a:rPr lang="en-US" b="0" i="0" smtClean="0">
                    <a:latin typeface="Cambria Math"/>
                  </a:rPr>
                  <a:t>𝐺𝑎𝑢𝑔𝑒 𝑝𝑟𝑒𝑠𝑠𝑢𝑟𝑒=𝑡𝑜𝑡𝑎𝑙 𝑝𝑟𝑒𝑠𝑠𝑢𝑟𝑒−𝑎𝑖𝑟 𝑝𝑟𝑒𝑠𝑠𝑢𝑟𝑒</a:t>
                </a:r>
                <a:endParaRPr lang="en-US" b="0" dirty="0" smtClean="0"/>
              </a:p>
              <a:p>
                <a:r>
                  <a:rPr lang="en-US" b="0" i="0" smtClean="0">
                    <a:latin typeface="Cambria Math"/>
                  </a:rPr>
                  <a:t>𝑔𝑎𝑢𝑔𝑒 𝑝𝑟𝑒𝑠𝑠𝑢𝑟𝑒=4.76×〖10〗^5  𝑃𝑎−1.01×〖10〗^5  𝑃𝑎=3.75×〖10〗^5  𝑃𝑎</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36</a:t>
            </a:fld>
            <a:endParaRPr lang="en-US"/>
          </a:p>
        </p:txBody>
      </p:sp>
    </p:spTree>
    <p:extLst>
      <p:ext uri="{BB962C8B-B14F-4D97-AF65-F5344CB8AC3E}">
        <p14:creationId xmlns:p14="http://schemas.microsoft.com/office/powerpoint/2010/main" val="251982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𝐶</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num>
                        <m:den>
                          <m:r>
                            <a:rPr lang="en-US" b="0" i="1" smtClean="0">
                              <a:latin typeface="Cambria Math"/>
                            </a:rPr>
                            <m:t>9</m:t>
                          </m:r>
                        </m:den>
                      </m:f>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𝐹</m:t>
                          </m:r>
                        </m:sub>
                      </m:sSub>
                      <m:r>
                        <a:rPr lang="en-US" b="0" i="1" smtClean="0">
                          <a:latin typeface="Cambria Math"/>
                        </a:rPr>
                        <m:t>−32)</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30=</m:t>
                      </m:r>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a:rPr>
                                <m:t>5</m:t>
                              </m:r>
                            </m:num>
                            <m:den>
                              <m:r>
                                <a:rPr lang="en-US" i="1" dirty="0" smtClean="0">
                                  <a:latin typeface="Cambria Math"/>
                                </a:rPr>
                                <m:t>9</m:t>
                              </m:r>
                            </m:den>
                          </m:f>
                        </m:e>
                      </m:d>
                      <m:r>
                        <a:rPr lang="en-US"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𝑇</m:t>
                          </m:r>
                        </m:e>
                        <m:sub>
                          <m:r>
                            <a:rPr lang="en-US" b="0" i="1" dirty="0" smtClean="0">
                              <a:latin typeface="Cambria Math"/>
                            </a:rPr>
                            <m:t>𝐹</m:t>
                          </m:r>
                        </m:sub>
                      </m:sSub>
                      <m:r>
                        <a:rPr lang="en-US" b="0" i="1" dirty="0" smtClean="0">
                          <a:latin typeface="Cambria Math"/>
                        </a:rPr>
                        <m:t>−</m:t>
                      </m:r>
                      <m:r>
                        <a:rPr lang="en-US" i="1" dirty="0" smtClean="0">
                          <a:latin typeface="Cambria Math"/>
                        </a:rPr>
                        <m:t>32)</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54=</m:t>
                      </m:r>
                      <m:sSub>
                        <m:sSubPr>
                          <m:ctrlPr>
                            <a:rPr lang="en-US" b="0" i="1" dirty="0" smtClean="0">
                              <a:latin typeface="Cambria Math" panose="02040503050406030204" pitchFamily="18" charset="0"/>
                            </a:rPr>
                          </m:ctrlPr>
                        </m:sSubPr>
                        <m:e>
                          <m:r>
                            <a:rPr lang="en-US" b="0" i="1" dirty="0" smtClean="0">
                              <a:latin typeface="Cambria Math"/>
                            </a:rPr>
                            <m:t>𝑇</m:t>
                          </m:r>
                        </m:e>
                        <m:sub>
                          <m:r>
                            <a:rPr lang="en-US" i="1" dirty="0" smtClean="0">
                              <a:latin typeface="Cambria Math"/>
                            </a:rPr>
                            <m:t>𝐹</m:t>
                          </m:r>
                        </m:sub>
                      </m:sSub>
                      <m:r>
                        <a:rPr lang="en-US" b="0" i="1" dirty="0" smtClean="0">
                          <a:latin typeface="Cambria Math"/>
                        </a:rPr>
                        <m:t>−</m:t>
                      </m:r>
                      <m:r>
                        <a:rPr lang="en-US" i="1" dirty="0" smtClean="0">
                          <a:latin typeface="Cambria Math"/>
                        </a:rPr>
                        <m:t>32</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86=</m:t>
                      </m:r>
                      <m:sSub>
                        <m:sSubPr>
                          <m:ctrlPr>
                            <a:rPr lang="en-US" b="0" i="1" dirty="0" smtClean="0">
                              <a:latin typeface="Cambria Math" panose="02040503050406030204" pitchFamily="18" charset="0"/>
                            </a:rPr>
                          </m:ctrlPr>
                        </m:sSubPr>
                        <m:e>
                          <m:r>
                            <a:rPr lang="en-US" b="0" i="1" dirty="0" smtClean="0">
                              <a:latin typeface="Cambria Math"/>
                            </a:rPr>
                            <m:t>𝑇</m:t>
                          </m:r>
                        </m:e>
                        <m:sub>
                          <m:r>
                            <a:rPr lang="en-US" b="0" i="1" dirty="0" smtClean="0">
                              <a:latin typeface="Cambria Math"/>
                            </a:rPr>
                            <m:t>𝐹</m:t>
                          </m:r>
                        </m:sub>
                      </m:sSub>
                    </m:oMath>
                  </m:oMathPara>
                </a14:m>
                <a:endParaRPr lang="en-US" dirty="0"/>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𝐾</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𝐶</m:t>
                          </m:r>
                        </m:sub>
                      </m:sSub>
                      <m:r>
                        <a:rPr lang="en-US" b="0" i="1" smtClean="0">
                          <a:latin typeface="Cambria Math"/>
                        </a:rPr>
                        <m:t>+273.15</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𝐾</m:t>
                          </m:r>
                        </m:sub>
                      </m:sSub>
                      <m:r>
                        <a:rPr lang="en-US" b="0" i="1" smtClean="0">
                          <a:latin typeface="Cambria Math"/>
                        </a:rPr>
                        <m:t>=30+273.15</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𝐾</m:t>
                          </m:r>
                        </m:sub>
                      </m:sSub>
                      <m:r>
                        <a:rPr lang="en-US" b="0" i="1" smtClean="0">
                          <a:latin typeface="Cambria Math"/>
                        </a:rPr>
                        <m:t>=303.15</m:t>
                      </m:r>
                    </m:oMath>
                  </m:oMathPara>
                </a14:m>
                <a:endParaRPr lang="en-US" dirty="0"/>
              </a:p>
            </p:txBody>
          </p:sp>
        </mc:Choice>
        <mc:Fallback xmlns="">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𝑇</a:t>
                </a:r>
                <a:r>
                  <a:rPr lang="en-US" b="0" i="0" smtClean="0">
                    <a:latin typeface="Cambria Math"/>
                  </a:rPr>
                  <a:t>_</a:t>
                </a:r>
                <a:r>
                  <a:rPr lang="en-US" b="0" i="0" smtClean="0">
                    <a:latin typeface="Cambria Math"/>
                  </a:rPr>
                  <a:t>𝐶=5/9(𝑇_𝐹−32)</a:t>
                </a:r>
                <a:endParaRPr lang="en-US" dirty="0" smtClean="0"/>
              </a:p>
              <a:p>
                <a:r>
                  <a:rPr lang="en-US" i="0" dirty="0" smtClean="0">
                    <a:latin typeface="Cambria Math"/>
                  </a:rPr>
                  <a:t>30</a:t>
                </a:r>
                <a:r>
                  <a:rPr lang="en-US" i="0" dirty="0" smtClean="0">
                    <a:latin typeface="Cambria Math"/>
                  </a:rPr>
                  <a:t>=(5/9)(</a:t>
                </a:r>
                <a:r>
                  <a:rPr lang="en-US" b="0" i="0" dirty="0" smtClean="0">
                    <a:latin typeface="Cambria Math"/>
                  </a:rPr>
                  <a:t>𝑇_𝐹−</a:t>
                </a:r>
                <a:r>
                  <a:rPr lang="en-US" i="0" dirty="0" smtClean="0">
                    <a:latin typeface="Cambria Math"/>
                  </a:rPr>
                  <a:t>32)</a:t>
                </a:r>
                <a:endParaRPr lang="en-US" dirty="0" smtClean="0"/>
              </a:p>
              <a:p>
                <a:r>
                  <a:rPr lang="en-US" i="0" dirty="0" smtClean="0">
                    <a:latin typeface="Cambria Math"/>
                  </a:rPr>
                  <a:t>54=</a:t>
                </a:r>
                <a:r>
                  <a:rPr lang="en-US" b="0" i="0" dirty="0" smtClean="0">
                    <a:latin typeface="Cambria Math"/>
                  </a:rPr>
                  <a:t>𝑇_</a:t>
                </a:r>
                <a:r>
                  <a:rPr lang="en-US" i="0" dirty="0" smtClean="0">
                    <a:latin typeface="Cambria Math"/>
                  </a:rPr>
                  <a:t>𝐹</a:t>
                </a:r>
                <a:r>
                  <a:rPr lang="en-US" b="0" i="0" dirty="0" smtClean="0">
                    <a:latin typeface="Cambria Math"/>
                  </a:rPr>
                  <a:t>−</a:t>
                </a:r>
                <a:r>
                  <a:rPr lang="en-US" i="0" dirty="0" smtClean="0">
                    <a:latin typeface="Cambria Math"/>
                  </a:rPr>
                  <a:t>32</a:t>
                </a:r>
                <a:endParaRPr lang="en-US" dirty="0" smtClean="0"/>
              </a:p>
              <a:p>
                <a:r>
                  <a:rPr lang="en-US" i="0" dirty="0" smtClean="0">
                    <a:latin typeface="Cambria Math"/>
                  </a:rPr>
                  <a:t>86=</a:t>
                </a:r>
                <a:r>
                  <a:rPr lang="en-US" b="0" i="0" dirty="0" smtClean="0">
                    <a:latin typeface="Cambria Math"/>
                  </a:rPr>
                  <a:t>𝑇_𝐹</a:t>
                </a:r>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𝑇</a:t>
                </a:r>
                <a:r>
                  <a:rPr lang="en-US" b="0" i="0" smtClean="0">
                    <a:latin typeface="Cambria Math"/>
                  </a:rPr>
                  <a:t>_</a:t>
                </a:r>
                <a:r>
                  <a:rPr lang="en-US" b="0" i="0" smtClean="0">
                    <a:latin typeface="Cambria Math"/>
                  </a:rPr>
                  <a:t>𝐾=𝑇_𝐶+273.15</a:t>
                </a:r>
                <a:endParaRPr lang="en-US" dirty="0"/>
              </a:p>
              <a:p>
                <a:r>
                  <a:rPr lang="en-US" b="0" i="0" smtClean="0">
                    <a:latin typeface="Cambria Math"/>
                  </a:rPr>
                  <a:t>𝑇_𝐾=30+273.15</a:t>
                </a:r>
                <a:endParaRPr lang="en-US" b="0" dirty="0" smtClean="0"/>
              </a:p>
              <a:p>
                <a:r>
                  <a:rPr lang="en-US" b="0" i="0" smtClean="0">
                    <a:latin typeface="Cambria Math"/>
                  </a:rPr>
                  <a:t>𝑇_𝐾=303.15</a:t>
                </a:r>
                <a:endParaRPr lang="en-US" dirty="0"/>
              </a:p>
            </p:txBody>
          </p:sp>
        </mc:Fallback>
      </mc:AlternateContent>
      <p:sp>
        <p:nvSpPr>
          <p:cNvPr id="4" name="Slide Number Placeholder 3"/>
          <p:cNvSpPr>
            <a:spLocks noGrp="1"/>
          </p:cNvSpPr>
          <p:nvPr>
            <p:ph type="sldNum" sz="quarter" idx="10"/>
          </p:nvPr>
        </p:nvSpPr>
        <p:spPr/>
        <p:txBody>
          <a:bodyPr/>
          <a:lstStyle/>
          <a:p>
            <a:fld id="{9114E80F-22CA-4184-976D-0887B90DF50C}" type="slidenum">
              <a:rPr lang="en-US" smtClean="0"/>
              <a:pPr/>
              <a:t>6</a:t>
            </a:fld>
            <a:endParaRPr lang="en-US"/>
          </a:p>
        </p:txBody>
      </p:sp>
    </p:spTree>
    <p:extLst>
      <p:ext uri="{BB962C8B-B14F-4D97-AF65-F5344CB8AC3E}">
        <p14:creationId xmlns:p14="http://schemas.microsoft.com/office/powerpoint/2010/main" val="794053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 </m:t>
                      </m:r>
                      <m:r>
                        <a:rPr lang="en-US" i="1" dirty="0" smtClean="0">
                          <a:latin typeface="Cambria Math"/>
                        </a:rPr>
                        <m:t>h𝑢𝑚𝑖𝑑𝑖𝑡𝑦</m:t>
                      </m:r>
                      <m:r>
                        <a:rPr lang="en-US" b="0" i="0" dirty="0" smtClean="0">
                          <a:latin typeface="Cambria Math"/>
                        </a:rPr>
                        <m:t>=</m:t>
                      </m:r>
                      <m:f>
                        <m:fPr>
                          <m:ctrlPr>
                            <a:rPr lang="en-US" b="0" i="1" dirty="0" smtClean="0">
                              <a:latin typeface="Cambria Math" panose="02040503050406030204" pitchFamily="18" charset="0"/>
                            </a:rPr>
                          </m:ctrlPr>
                        </m:fPr>
                        <m:num>
                          <m:r>
                            <m:rPr>
                              <m:sty m:val="p"/>
                            </m:rPr>
                            <a:rPr lang="en-US" b="0" i="0" dirty="0" smtClean="0">
                              <a:latin typeface="Cambria Math"/>
                            </a:rPr>
                            <m:t>vapor</m:t>
                          </m:r>
                          <m:r>
                            <a:rPr lang="en-US" b="0" i="0" dirty="0" smtClean="0">
                              <a:latin typeface="Cambria Math"/>
                            </a:rPr>
                            <m:t> </m:t>
                          </m:r>
                          <m:r>
                            <m:rPr>
                              <m:sty m:val="p"/>
                            </m:rPr>
                            <a:rPr lang="en-US" b="0" i="0" dirty="0" smtClean="0">
                              <a:latin typeface="Cambria Math"/>
                            </a:rPr>
                            <m:t>pressure</m:t>
                          </m:r>
                        </m:num>
                        <m:den>
                          <m:r>
                            <m:rPr>
                              <m:sty m:val="p"/>
                            </m:rPr>
                            <a:rPr lang="en-US" b="0" i="0" dirty="0" smtClean="0">
                              <a:latin typeface="Cambria Math"/>
                            </a:rPr>
                            <m:t>saturation</m:t>
                          </m:r>
                          <m:r>
                            <a:rPr lang="en-US" b="0" i="0" dirty="0" smtClean="0">
                              <a:latin typeface="Cambria Math"/>
                            </a:rPr>
                            <m:t> </m:t>
                          </m:r>
                          <m:r>
                            <m:rPr>
                              <m:sty m:val="p"/>
                            </m:rPr>
                            <a:rPr lang="en-US" b="0" i="0" dirty="0" smtClean="0">
                              <a:latin typeface="Cambria Math"/>
                            </a:rPr>
                            <m:t>vapor</m:t>
                          </m:r>
                          <m:r>
                            <a:rPr lang="en-US" b="0" i="0" dirty="0" smtClean="0">
                              <a:latin typeface="Cambria Math"/>
                            </a:rPr>
                            <m:t> </m:t>
                          </m:r>
                          <m:r>
                            <m:rPr>
                              <m:sty m:val="p"/>
                            </m:rPr>
                            <a:rPr lang="en-US" b="0" i="0" dirty="0" smtClean="0">
                              <a:latin typeface="Cambria Math"/>
                            </a:rPr>
                            <m:t>pressure</m:t>
                          </m:r>
                        </m:den>
                      </m:f>
                      <m:r>
                        <a:rPr lang="en-US" b="0" i="1" dirty="0" smtClean="0">
                          <a:latin typeface="Cambria Math"/>
                        </a:rPr>
                        <m:t>×100%</m:t>
                      </m:r>
                    </m:oMath>
                  </m:oMathPara>
                </a14:m>
                <a:endParaRPr lang="en-US" b="0" dirty="0"/>
              </a:p>
              <a:p>
                <a:r>
                  <a:rPr lang="en-US" b="0" dirty="0"/>
                  <a:t>From table</a:t>
                </a:r>
                <a:r>
                  <a:rPr lang="en-US" b="0" baseline="0" dirty="0"/>
                  <a:t> 13.5, </a:t>
                </a:r>
                <a:r>
                  <a:rPr lang="en-US" b="0" i="0" baseline="0" dirty="0">
                    <a:latin typeface="+mj-lt"/>
                  </a:rPr>
                  <a:t>saturation vapor pressure at</a:t>
                </a:r>
                <a14:m>
                  <m:oMath xmlns:m="http://schemas.openxmlformats.org/officeDocument/2006/math">
                    <m:r>
                      <a:rPr lang="en-US" b="0" i="1" baseline="0" smtClean="0">
                        <a:latin typeface="Cambria Math"/>
                      </a:rPr>
                      <m:t> 20.0 °</m:t>
                    </m:r>
                    <m:r>
                      <a:rPr lang="en-US" b="0" i="1" baseline="0" smtClean="0">
                        <a:latin typeface="Cambria Math"/>
                      </a:rPr>
                      <m:t>𝐶</m:t>
                    </m:r>
                    <m:r>
                      <a:rPr lang="en-US" b="0" i="1" baseline="0" smtClean="0">
                        <a:latin typeface="Cambria Math"/>
                      </a:rPr>
                      <m:t>=17.2 </m:t>
                    </m:r>
                    <m:r>
                      <a:rPr lang="en-US" b="0" i="1" baseline="0" smtClean="0">
                        <a:latin typeface="Cambria Math"/>
                      </a:rPr>
                      <m:t>𝑔</m:t>
                    </m:r>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𝑚</m:t>
                        </m:r>
                      </m:e>
                      <m:sup>
                        <m:r>
                          <a:rPr lang="en-US" b="0" i="1" baseline="0" smtClean="0">
                            <a:latin typeface="Cambria Math"/>
                          </a:rPr>
                          <m:t>3</m:t>
                        </m:r>
                      </m:sup>
                    </m:sSup>
                  </m:oMath>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45%=</m:t>
                      </m:r>
                      <m:f>
                        <m:fPr>
                          <m:ctrlPr>
                            <a:rPr lang="en-US" b="0" i="1" smtClean="0">
                              <a:latin typeface="Cambria Math" panose="02040503050406030204" pitchFamily="18" charset="0"/>
                            </a:rPr>
                          </m:ctrlPr>
                        </m:fPr>
                        <m:num>
                          <m:r>
                            <a:rPr lang="en-US" b="0" i="1" smtClean="0">
                              <a:latin typeface="Cambria Math"/>
                            </a:rPr>
                            <m:t>𝑉𝑃</m:t>
                          </m:r>
                        </m:num>
                        <m:den>
                          <m:r>
                            <a:rPr lang="en-US" b="0" i="1" smtClean="0">
                              <a:latin typeface="Cambria Math"/>
                            </a:rPr>
                            <m:t>17.2</m:t>
                          </m:r>
                          <m:f>
                            <m:fPr>
                              <m:ctrlPr>
                                <a:rPr lang="en-US" b="0" i="1" smtClean="0">
                                  <a:latin typeface="Cambria Math" panose="02040503050406030204" pitchFamily="18" charset="0"/>
                                </a:rPr>
                              </m:ctrlPr>
                            </m:fPr>
                            <m:num>
                              <m:r>
                                <a:rPr lang="en-US" b="0" i="1" smtClean="0">
                                  <a:latin typeface="Cambria Math"/>
                                </a:rPr>
                                <m:t>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den>
                      </m:f>
                      <m:r>
                        <a:rPr lang="en-US" b="0" i="1" smtClean="0">
                          <a:latin typeface="Cambria Math"/>
                        </a:rPr>
                        <m:t>×100%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7.74</m:t>
                      </m:r>
                      <m:f>
                        <m:fPr>
                          <m:ctrlPr>
                            <a:rPr lang="en-US" b="0" i="1" smtClean="0">
                              <a:latin typeface="Cambria Math" panose="02040503050406030204" pitchFamily="18" charset="0"/>
                            </a:rPr>
                          </m:ctrlPr>
                        </m:fPr>
                        <m:num>
                          <m:r>
                            <a:rPr lang="en-US" b="0" i="1" smtClean="0">
                              <a:latin typeface="Cambria Math"/>
                            </a:rPr>
                            <m:t>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r>
                        <a:rPr lang="en-US" b="0" i="1" smtClean="0">
                          <a:latin typeface="Cambria Math"/>
                        </a:rPr>
                        <m:t>=</m:t>
                      </m:r>
                      <m:r>
                        <a:rPr lang="en-US" b="0" i="1" smtClean="0">
                          <a:latin typeface="Cambria Math"/>
                        </a:rPr>
                        <m:t>𝑉𝑃</m:t>
                      </m:r>
                    </m:oMath>
                  </m:oMathPara>
                </a14:m>
                <a:endParaRPr lang="en-US" b="0" dirty="0"/>
              </a:p>
              <a:p>
                <a:r>
                  <a:rPr lang="en-US" dirty="0"/>
                  <a:t>From </a:t>
                </a:r>
                <a:r>
                  <a:rPr lang="en-US" b="0" dirty="0"/>
                  <a:t>table</a:t>
                </a:r>
                <a:r>
                  <a:rPr lang="en-US" b="0" baseline="0" dirty="0"/>
                  <a:t> 13.5, </a:t>
                </a:r>
                <a:r>
                  <a:rPr lang="en-US" sz="1200" b="0" i="0" kern="1200" baseline="0" dirty="0">
                    <a:solidFill>
                      <a:schemeClr val="tx1"/>
                    </a:solidFill>
                    <a:latin typeface="+mn-lt"/>
                    <a:ea typeface="+mn-ea"/>
                    <a:cs typeface="+mn-cs"/>
                  </a:rPr>
                  <a:t>saturation vapor pressure at</a:t>
                </a:r>
                <a14:m>
                  <m:oMath xmlns:m="http://schemas.openxmlformats.org/officeDocument/2006/math">
                    <m:r>
                      <a:rPr lang="en-US" b="0" i="1" baseline="0" smtClean="0">
                        <a:latin typeface="Cambria Math"/>
                      </a:rPr>
                      <m:t> 10.0 °</m:t>
                    </m:r>
                    <m:r>
                      <a:rPr lang="en-US" b="0" i="1" baseline="0" smtClean="0">
                        <a:latin typeface="Cambria Math"/>
                      </a:rPr>
                      <m:t>𝐶</m:t>
                    </m:r>
                    <m:r>
                      <a:rPr lang="en-US" b="0" i="1" baseline="0" smtClean="0">
                        <a:latin typeface="Cambria Math"/>
                      </a:rPr>
                      <m:t>=9.40 </m:t>
                    </m:r>
                    <m:r>
                      <a:rPr lang="en-US" b="0" i="1" baseline="0" smtClean="0">
                        <a:latin typeface="Cambria Math"/>
                      </a:rPr>
                      <m:t>𝑔</m:t>
                    </m:r>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𝑚</m:t>
                        </m:r>
                      </m:e>
                      <m:sup>
                        <m:r>
                          <a:rPr lang="en-US" b="0" i="1" baseline="0" smtClean="0">
                            <a:latin typeface="Cambria Math"/>
                          </a:rPr>
                          <m:t>3</m:t>
                        </m:r>
                      </m:sup>
                    </m:sSup>
                  </m:oMath>
                </a14:m>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 </m:t>
                      </m:r>
                      <m:r>
                        <a:rPr lang="en-US" b="0" i="1" smtClean="0">
                          <a:latin typeface="Cambria Math"/>
                        </a:rPr>
                        <m:t>h𝑢𝑚𝑖𝑑𝑖𝑡𝑦</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7.74</m:t>
                          </m:r>
                          <m:f>
                            <m:fPr>
                              <m:ctrlPr>
                                <a:rPr lang="en-US" b="0" i="1" smtClean="0">
                                  <a:latin typeface="Cambria Math" panose="02040503050406030204" pitchFamily="18" charset="0"/>
                                </a:rPr>
                              </m:ctrlPr>
                            </m:fPr>
                            <m:num>
                              <m:r>
                                <a:rPr lang="en-US" b="0" i="1" smtClean="0">
                                  <a:latin typeface="Cambria Math"/>
                                </a:rPr>
                                <m:t>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num>
                        <m:den>
                          <m:r>
                            <a:rPr lang="en-US" b="0" i="1" smtClean="0">
                              <a:latin typeface="Cambria Math"/>
                            </a:rPr>
                            <m:t>9.40</m:t>
                          </m:r>
                          <m:f>
                            <m:fPr>
                              <m:ctrlPr>
                                <a:rPr lang="en-US" b="0" i="1" smtClean="0">
                                  <a:latin typeface="Cambria Math" panose="02040503050406030204" pitchFamily="18" charset="0"/>
                                </a:rPr>
                              </m:ctrlPr>
                            </m:fPr>
                            <m:num>
                              <m:r>
                                <a:rPr lang="en-US" b="0" i="1" smtClean="0">
                                  <a:latin typeface="Cambria Math"/>
                                </a:rPr>
                                <m:t>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den>
                      </m:f>
                      <m:r>
                        <a:rPr lang="en-US" b="0" i="1" smtClean="0">
                          <a:latin typeface="Cambria Math"/>
                        </a:rPr>
                        <m:t>×100%</m:t>
                      </m:r>
                    </m:oMath>
                  </m:oMathPara>
                </a14:m>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 </m:t>
                      </m:r>
                      <m:r>
                        <a:rPr lang="en-US" b="0" i="1" smtClean="0">
                          <a:latin typeface="Cambria Math"/>
                        </a:rPr>
                        <m:t>h𝑢𝑚𝑖𝑜𝑑𝑖𝑡𝑦</m:t>
                      </m:r>
                      <m:r>
                        <a:rPr lang="en-US" b="0" i="1" smtClean="0">
                          <a:latin typeface="Cambria Math"/>
                        </a:rPr>
                        <m:t>=82.3 %</m:t>
                      </m:r>
                    </m:oMath>
                  </m:oMathPara>
                </a14:m>
                <a:endParaRPr lang="en-US" b="0" dirty="0"/>
              </a:p>
              <a:p>
                <a:endParaRPr lang="en-US" dirty="0"/>
              </a:p>
            </p:txBody>
          </p:sp>
        </mc:Choice>
        <mc:Fallback xmlns="">
          <p:sp>
            <p:nvSpPr>
              <p:cNvPr id="3" name="Notes Placeholder 2"/>
              <p:cNvSpPr>
                <a:spLocks noGrp="1"/>
              </p:cNvSpPr>
              <p:nvPr>
                <p:ph type="body" idx="1"/>
              </p:nvPr>
            </p:nvSpPr>
            <p:spPr/>
            <p:txBody>
              <a:bodyPr/>
              <a:lstStyle/>
              <a:p>
                <a:r>
                  <a:rPr lang="en-US" i="0" dirty="0" smtClean="0">
                    <a:latin typeface="Cambria Math"/>
                  </a:rPr>
                  <a:t>% ℎ𝑢𝑚𝑖𝑑𝑖𝑡𝑦</a:t>
                </a:r>
                <a:r>
                  <a:rPr lang="en-US" b="0" i="0" dirty="0" smtClean="0">
                    <a:latin typeface="Cambria Math"/>
                  </a:rPr>
                  <a:t>=(vapor pressure)/(saturation vapor pressure)×100%</a:t>
                </a:r>
                <a:endParaRPr lang="en-US" b="0" dirty="0" smtClean="0"/>
              </a:p>
              <a:p>
                <a:r>
                  <a:rPr lang="en-US" b="0" dirty="0" smtClean="0"/>
                  <a:t>From table</a:t>
                </a:r>
                <a:r>
                  <a:rPr lang="en-US" b="0" baseline="0" dirty="0" smtClean="0"/>
                  <a:t> 13.5, </a:t>
                </a:r>
                <a:r>
                  <a:rPr lang="en-US" b="0" i="0" baseline="0" dirty="0" smtClean="0">
                    <a:latin typeface="+mj-lt"/>
                  </a:rPr>
                  <a:t>saturation vapor pressure at</a:t>
                </a:r>
                <a:r>
                  <a:rPr lang="en-US" b="0" i="0" baseline="0" smtClean="0">
                    <a:latin typeface="Cambria Math"/>
                  </a:rPr>
                  <a:t> 20.0 °𝐶=17.2 𝑔/𝑚^3</a:t>
                </a:r>
                <a:endParaRPr lang="en-US" b="0" dirty="0" smtClean="0"/>
              </a:p>
              <a:p>
                <a:r>
                  <a:rPr lang="en-US" b="0" i="0" smtClean="0">
                    <a:latin typeface="Cambria Math"/>
                  </a:rPr>
                  <a:t>45%=𝑉𝑃/(17.2 𝑔/𝑚^3 )×100%</a:t>
                </a:r>
                <a:endParaRPr lang="en-US" b="0" dirty="0" smtClean="0"/>
              </a:p>
              <a:p>
                <a:r>
                  <a:rPr lang="en-US" b="0" i="0" smtClean="0">
                    <a:latin typeface="Cambria Math"/>
                  </a:rPr>
                  <a:t>7.74 𝑔/𝑚^3 =𝑉𝑃</a:t>
                </a:r>
                <a:endParaRPr lang="en-US" b="0" dirty="0" smtClean="0"/>
              </a:p>
              <a:p>
                <a:r>
                  <a:rPr lang="en-US" dirty="0" smtClean="0"/>
                  <a:t>From </a:t>
                </a:r>
                <a:r>
                  <a:rPr lang="en-US" b="0" dirty="0" smtClean="0"/>
                  <a:t>table</a:t>
                </a:r>
                <a:r>
                  <a:rPr lang="en-US" b="0" baseline="0" dirty="0" smtClean="0"/>
                  <a:t> 13.5, </a:t>
                </a:r>
                <a:r>
                  <a:rPr lang="en-US" sz="1200" b="0" i="0" kern="1200" baseline="0" dirty="0" smtClean="0">
                    <a:solidFill>
                      <a:schemeClr val="tx1"/>
                    </a:solidFill>
                    <a:latin typeface="+mn-lt"/>
                    <a:ea typeface="+mn-ea"/>
                    <a:cs typeface="+mn-cs"/>
                  </a:rPr>
                  <a:t>saturation vapor pressure at</a:t>
                </a:r>
                <a:r>
                  <a:rPr lang="en-US" b="0" i="0" baseline="0" smtClean="0">
                    <a:latin typeface="Cambria Math"/>
                  </a:rPr>
                  <a:t> </a:t>
                </a:r>
                <a:r>
                  <a:rPr lang="en-US" b="0" i="0" baseline="0" smtClean="0">
                    <a:latin typeface="Cambria Math"/>
                  </a:rPr>
                  <a:t>1</a:t>
                </a:r>
                <a:r>
                  <a:rPr lang="en-US" b="0" i="0" baseline="0" smtClean="0">
                    <a:latin typeface="Cambria Math"/>
                  </a:rPr>
                  <a:t>0.0 °𝐶=</a:t>
                </a:r>
                <a:r>
                  <a:rPr lang="en-US" b="0" i="0" baseline="0" smtClean="0">
                    <a:latin typeface="Cambria Math"/>
                  </a:rPr>
                  <a:t>9.40</a:t>
                </a:r>
                <a:r>
                  <a:rPr lang="en-US" b="0" i="0" baseline="0" smtClean="0">
                    <a:latin typeface="Cambria Math"/>
                  </a:rPr>
                  <a:t> 𝑔/𝑚^3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 ℎ𝑢𝑚𝑖𝑑𝑖𝑡𝑦=</a:t>
                </a:r>
                <a:r>
                  <a:rPr lang="en-US" b="0" i="0" smtClean="0">
                    <a:latin typeface="Cambria Math"/>
                  </a:rPr>
                  <a:t>(</a:t>
                </a:r>
                <a:r>
                  <a:rPr lang="en-US" b="0" i="0" smtClean="0">
                    <a:latin typeface="Cambria Math"/>
                  </a:rPr>
                  <a:t>7.74 𝑔/𝑚^3 )/(9.40 </a:t>
                </a:r>
                <a:r>
                  <a:rPr lang="en-US" b="0" i="0" smtClean="0">
                    <a:latin typeface="Cambria Math"/>
                  </a:rPr>
                  <a:t>𝑔/𝑚^3 )×100%</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 ℎ𝑢𝑚𝑖𝑜𝑑𝑖𝑡𝑦=82.3 %</a:t>
                </a:r>
                <a:endParaRPr lang="en-US" b="0" dirty="0" smtClean="0"/>
              </a:p>
              <a:p>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37</a:t>
            </a:fld>
            <a:endParaRPr lang="en-US"/>
          </a:p>
        </p:txBody>
      </p:sp>
    </p:spTree>
    <p:extLst>
      <p:ext uri="{BB962C8B-B14F-4D97-AF65-F5344CB8AC3E}">
        <p14:creationId xmlns:p14="http://schemas.microsoft.com/office/powerpoint/2010/main" val="3807593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38</a:t>
            </a:fld>
            <a:endParaRPr lang="en-US"/>
          </a:p>
        </p:txBody>
      </p:sp>
    </p:spTree>
    <p:extLst>
      <p:ext uri="{BB962C8B-B14F-4D97-AF65-F5344CB8AC3E}">
        <p14:creationId xmlns:p14="http://schemas.microsoft.com/office/powerpoint/2010/main" val="1843806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Results when internal energy</a:t>
                </a:r>
                <a:r>
                  <a:rPr lang="en-US" baseline="0" dirty="0"/>
                  <a:t> from kinetic energy of molecules is transferred</a:t>
                </a:r>
              </a:p>
              <a:p>
                <a:endParaRPr lang="en-US" baseline="0" dirty="0"/>
              </a:p>
              <a:p>
                <a:r>
                  <a:rPr lang="en-US" baseline="0" dirty="0"/>
                  <a:t>Calorie = raise 1 g of water 1 </a:t>
                </a:r>
                <a14:m>
                  <m:oMath xmlns:m="http://schemas.openxmlformats.org/officeDocument/2006/math">
                    <m:r>
                      <a:rPr lang="en-US" b="0" i="1" baseline="0" smtClean="0">
                        <a:latin typeface="Cambria Math"/>
                      </a:rPr>
                      <m:t>°</m:t>
                    </m:r>
                  </m:oMath>
                </a14:m>
                <a:r>
                  <a:rPr lang="en-US" dirty="0"/>
                  <a:t>C</a:t>
                </a:r>
              </a:p>
              <a:p>
                <a:r>
                  <a:rPr lang="en-US" dirty="0"/>
                  <a:t>Kilocalorie</a:t>
                </a:r>
                <a:r>
                  <a:rPr lang="en-US" baseline="0" dirty="0"/>
                  <a:t> = 1000 calories = raise 1 kg of water 1 </a:t>
                </a:r>
                <a14:m>
                  <m:oMath xmlns:m="http://schemas.openxmlformats.org/officeDocument/2006/math">
                    <m:r>
                      <a:rPr lang="en-US" b="0" i="1" baseline="0" smtClean="0">
                        <a:latin typeface="Cambria Math"/>
                      </a:rPr>
                      <m:t>°</m:t>
                    </m:r>
                  </m:oMath>
                </a14:m>
                <a:r>
                  <a:rPr lang="en-US" dirty="0"/>
                  <a:t>C</a:t>
                </a:r>
              </a:p>
            </p:txBody>
          </p:sp>
        </mc:Choice>
        <mc:Fallback xmlns="">
          <p:sp>
            <p:nvSpPr>
              <p:cNvPr id="3" name="Notes Placeholder 2"/>
              <p:cNvSpPr>
                <a:spLocks noGrp="1"/>
              </p:cNvSpPr>
              <p:nvPr>
                <p:ph type="body" idx="1"/>
              </p:nvPr>
            </p:nvSpPr>
            <p:spPr/>
            <p:txBody>
              <a:bodyPr/>
              <a:lstStyle/>
              <a:p>
                <a:r>
                  <a:rPr lang="en-US" dirty="0" smtClean="0"/>
                  <a:t>Results when internal energy</a:t>
                </a:r>
                <a:r>
                  <a:rPr lang="en-US" baseline="0" dirty="0" smtClean="0"/>
                  <a:t> from kinetic energy of molecules is transferred</a:t>
                </a:r>
              </a:p>
              <a:p>
                <a:endParaRPr lang="en-US" baseline="0" dirty="0" smtClean="0"/>
              </a:p>
              <a:p>
                <a:r>
                  <a:rPr lang="en-US" baseline="0" dirty="0" smtClean="0"/>
                  <a:t>Calorie = raise 1 g of water 1 </a:t>
                </a:r>
                <a:r>
                  <a:rPr lang="en-US" b="0" i="0" baseline="0" smtClean="0">
                    <a:latin typeface="Cambria Math"/>
                  </a:rPr>
                  <a:t>°</a:t>
                </a:r>
                <a:r>
                  <a:rPr lang="en-US" dirty="0" smtClean="0"/>
                  <a:t>C</a:t>
                </a:r>
              </a:p>
              <a:p>
                <a:r>
                  <a:rPr lang="en-US" dirty="0" smtClean="0"/>
                  <a:t>Kilocalorie</a:t>
                </a:r>
                <a:r>
                  <a:rPr lang="en-US" baseline="0" dirty="0" smtClean="0"/>
                  <a:t> = 1000 calories = raise 1 kg of water 1 </a:t>
                </a:r>
                <a:r>
                  <a:rPr lang="en-US" b="0" i="0" baseline="0" smtClean="0">
                    <a:latin typeface="Cambria Math"/>
                  </a:rPr>
                  <a:t>°</a:t>
                </a:r>
                <a:r>
                  <a:rPr lang="en-US" dirty="0" smtClean="0"/>
                  <a:t>C</a:t>
                </a:r>
                <a:endParaRPr lang="en-US" dirty="0"/>
              </a:p>
            </p:txBody>
          </p:sp>
        </mc:Fallback>
      </mc:AlternateContent>
      <p:sp>
        <p:nvSpPr>
          <p:cNvPr id="4" name="Slide Number Placeholder 3"/>
          <p:cNvSpPr>
            <a:spLocks noGrp="1"/>
          </p:cNvSpPr>
          <p:nvPr>
            <p:ph type="sldNum" sz="quarter" idx="10"/>
          </p:nvPr>
        </p:nvSpPr>
        <p:spPr/>
        <p:txBody>
          <a:bodyPr/>
          <a:lstStyle/>
          <a:p>
            <a:fld id="{9114E80F-22CA-4184-976D-0887B90DF50C}" type="slidenum">
              <a:rPr lang="en-US" smtClean="0"/>
              <a:pPr/>
              <a:t>40</a:t>
            </a:fld>
            <a:endParaRPr lang="en-US"/>
          </a:p>
        </p:txBody>
      </p:sp>
    </p:spTree>
    <p:extLst>
      <p:ext uri="{BB962C8B-B14F-4D97-AF65-F5344CB8AC3E}">
        <p14:creationId xmlns:p14="http://schemas.microsoft.com/office/powerpoint/2010/main" val="3409939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51C198-1C91-4337-AA2B-772DB3482751}" type="slidenum">
              <a:rPr lang="en-US" smtClean="0"/>
              <a:pPr/>
              <a:t>41</a:t>
            </a:fld>
            <a:endParaRPr lang="en-US"/>
          </a:p>
        </p:txBody>
      </p:sp>
    </p:spTree>
    <p:extLst>
      <p:ext uri="{BB962C8B-B14F-4D97-AF65-F5344CB8AC3E}">
        <p14:creationId xmlns:p14="http://schemas.microsoft.com/office/powerpoint/2010/main" val="2611795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42</a:t>
            </a:fld>
            <a:endParaRPr lang="en-US"/>
          </a:p>
        </p:txBody>
      </p:sp>
    </p:spTree>
    <p:extLst>
      <p:ext uri="{BB962C8B-B14F-4D97-AF65-F5344CB8AC3E}">
        <p14:creationId xmlns:p14="http://schemas.microsoft.com/office/powerpoint/2010/main" val="1849182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a:rPr>
                        <m:t>𝑄</m:t>
                      </m:r>
                      <m:r>
                        <a:rPr lang="en-US" i="1" dirty="0" smtClean="0">
                          <a:latin typeface="Cambria Math"/>
                        </a:rPr>
                        <m:t> = </m:t>
                      </m:r>
                      <m:r>
                        <a:rPr lang="en-US" i="1" dirty="0" smtClean="0">
                          <a:latin typeface="Cambria Math"/>
                        </a:rPr>
                        <m:t>𝑚𝑐</m:t>
                      </m:r>
                      <m:r>
                        <m:rPr>
                          <m:sty m:val="p"/>
                        </m:rPr>
                        <a:rPr lang="el-GR" i="0" dirty="0" smtClean="0">
                          <a:latin typeface="Cambria Math"/>
                        </a:rPr>
                        <m:t>Δ</m:t>
                      </m:r>
                      <m:r>
                        <a:rPr lang="en-US" i="1" dirty="0" smtClean="0">
                          <a:latin typeface="Cambria Math"/>
                        </a:rPr>
                        <m:t>𝑇</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𝑄</m:t>
                      </m:r>
                      <m:r>
                        <a:rPr lang="en-US" i="1" dirty="0" smtClean="0">
                          <a:latin typeface="Cambria Math"/>
                        </a:rPr>
                        <m:t> = </m:t>
                      </m:r>
                      <m:d>
                        <m:dPr>
                          <m:ctrlPr>
                            <a:rPr lang="en-US" i="1" dirty="0" smtClean="0">
                              <a:latin typeface="Cambria Math" panose="02040503050406030204" pitchFamily="18" charset="0"/>
                            </a:rPr>
                          </m:ctrlPr>
                        </m:dPr>
                        <m:e>
                          <m:r>
                            <a:rPr lang="en-US" i="1" dirty="0" smtClean="0">
                              <a:latin typeface="Cambria Math"/>
                            </a:rPr>
                            <m:t>4186</m:t>
                          </m:r>
                          <m:f>
                            <m:fPr>
                              <m:ctrlPr>
                                <a:rPr lang="en-US" i="1" dirty="0" smtClean="0">
                                  <a:latin typeface="Cambria Math" panose="02040503050406030204" pitchFamily="18" charset="0"/>
                                </a:rPr>
                              </m:ctrlPr>
                            </m:fPr>
                            <m:num>
                              <m:r>
                                <a:rPr lang="en-US" i="1" dirty="0" smtClean="0">
                                  <a:latin typeface="Cambria Math"/>
                                </a:rPr>
                                <m:t>𝐽</m:t>
                              </m:r>
                            </m:num>
                            <m:den>
                              <m:r>
                                <a:rPr lang="en-US" i="1" dirty="0" smtClean="0">
                                  <a:latin typeface="Cambria Math"/>
                                </a:rPr>
                                <m:t>𝑘𝑔</m:t>
                              </m:r>
                              <m:r>
                                <a:rPr lang="en-US" i="1" dirty="0" smtClean="0">
                                  <a:latin typeface="Cambria Math"/>
                                </a:rPr>
                                <m:t> °</m:t>
                              </m:r>
                              <m:r>
                                <a:rPr lang="en-US" i="1" dirty="0" smtClean="0">
                                  <a:latin typeface="Cambria Math"/>
                                </a:rPr>
                                <m:t>𝐶</m:t>
                              </m:r>
                            </m:den>
                          </m:f>
                        </m:e>
                      </m:d>
                      <m:d>
                        <m:dPr>
                          <m:ctrlPr>
                            <a:rPr lang="en-US" i="1" dirty="0" smtClean="0">
                              <a:latin typeface="Cambria Math" panose="02040503050406030204" pitchFamily="18" charset="0"/>
                            </a:rPr>
                          </m:ctrlPr>
                        </m:dPr>
                        <m:e>
                          <m:r>
                            <a:rPr lang="en-US" i="1" dirty="0" smtClean="0">
                              <a:latin typeface="Cambria Math"/>
                            </a:rPr>
                            <m:t>10</m:t>
                          </m:r>
                          <m:r>
                            <a:rPr lang="en-US" i="1" baseline="0" dirty="0" smtClean="0">
                              <a:latin typeface="Cambria Math"/>
                            </a:rPr>
                            <m:t> </m:t>
                          </m:r>
                          <m:r>
                            <a:rPr lang="en-US" i="1" baseline="0" dirty="0" smtClean="0">
                              <a:latin typeface="Cambria Math"/>
                            </a:rPr>
                            <m:t>𝑘𝑔</m:t>
                          </m:r>
                        </m:e>
                      </m:d>
                      <m:d>
                        <m:dPr>
                          <m:ctrlPr>
                            <a:rPr lang="en-US" i="1" baseline="0" dirty="0" smtClean="0">
                              <a:latin typeface="Cambria Math" panose="02040503050406030204" pitchFamily="18" charset="0"/>
                            </a:rPr>
                          </m:ctrlPr>
                        </m:dPr>
                        <m:e>
                          <m:r>
                            <a:rPr lang="en-US" i="1" baseline="0" dirty="0" smtClean="0">
                              <a:latin typeface="Cambria Math"/>
                            </a:rPr>
                            <m:t>100</m:t>
                          </m:r>
                          <m:r>
                            <a:rPr lang="en-US" i="1" dirty="0" smtClean="0">
                              <a:latin typeface="Cambria Math"/>
                            </a:rPr>
                            <m:t>°</m:t>
                          </m:r>
                          <m:r>
                            <a:rPr lang="en-US" i="1" dirty="0" smtClean="0">
                              <a:latin typeface="Cambria Math"/>
                            </a:rPr>
                            <m:t>𝐶</m:t>
                          </m:r>
                          <m:r>
                            <a:rPr lang="en-US" i="1" dirty="0" smtClean="0">
                              <a:latin typeface="Cambria Math"/>
                            </a:rPr>
                            <m:t>−15°</m:t>
                          </m:r>
                          <m:r>
                            <a:rPr lang="en-US" i="1" dirty="0" smtClean="0">
                              <a:latin typeface="Cambria Math"/>
                            </a:rPr>
                            <m:t>𝐶</m:t>
                          </m:r>
                        </m:e>
                      </m:d>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𝑄</m:t>
                      </m:r>
                      <m:r>
                        <a:rPr lang="en-US" i="1" dirty="0" smtClean="0">
                          <a:latin typeface="Cambria Math"/>
                        </a:rPr>
                        <m:t> = 3558100 </m:t>
                      </m:r>
                      <m:r>
                        <a:rPr lang="en-US" i="1" dirty="0" smtClean="0">
                          <a:latin typeface="Cambria Math"/>
                        </a:rPr>
                        <m:t>𝐽</m:t>
                      </m:r>
                    </m:oMath>
                  </m:oMathPara>
                </a14:m>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latin typeface="Cambria Math"/>
                  </a:rPr>
                  <a:t>𝑄 = 𝑚</a:t>
                </a:r>
                <a:r>
                  <a:rPr lang="en-US" b="0" i="0" dirty="0" smtClean="0">
                    <a:latin typeface="Cambria Math"/>
                  </a:rPr>
                  <a:t>𝑐</a:t>
                </a:r>
                <a:r>
                  <a:rPr lang="el-GR" i="0" dirty="0" smtClean="0">
                    <a:latin typeface="Cambria Math"/>
                  </a:rPr>
                  <a:t>Δ</a:t>
                </a:r>
                <a:r>
                  <a:rPr lang="en-US" i="0" dirty="0" smtClean="0">
                    <a:latin typeface="Cambria Math"/>
                  </a:rPr>
                  <a:t>𝑇</a:t>
                </a:r>
                <a:endParaRPr lang="en-US" dirty="0" smtClean="0"/>
              </a:p>
              <a:p>
                <a:r>
                  <a:rPr lang="en-US" i="0" dirty="0" smtClean="0">
                    <a:latin typeface="Cambria Math"/>
                  </a:rPr>
                  <a:t>𝑄 = (4186 𝐽/(𝑘𝑔 °𝐶))(10</a:t>
                </a:r>
                <a:r>
                  <a:rPr lang="en-US" i="0" baseline="0" dirty="0" smtClean="0">
                    <a:latin typeface="Cambria Math"/>
                  </a:rPr>
                  <a:t> 𝑘𝑔)(100</a:t>
                </a:r>
                <a:r>
                  <a:rPr lang="en-US" i="0" dirty="0" smtClean="0">
                    <a:latin typeface="Cambria Math"/>
                  </a:rPr>
                  <a:t>°𝐶−15°𝐶)</a:t>
                </a:r>
                <a:endParaRPr lang="en-US" dirty="0" smtClean="0"/>
              </a:p>
              <a:p>
                <a:r>
                  <a:rPr lang="en-US" i="0" dirty="0" smtClean="0">
                    <a:latin typeface="Cambria Math"/>
                  </a:rPr>
                  <a:t>𝑄 = 3558100 𝐽</a:t>
                </a:r>
                <a:endParaRPr lang="en-US" dirty="0"/>
              </a:p>
            </p:txBody>
          </p:sp>
        </mc:Fallback>
      </mc:AlternateContent>
      <p:sp>
        <p:nvSpPr>
          <p:cNvPr id="4" name="Slide Number Placeholder 3"/>
          <p:cNvSpPr>
            <a:spLocks noGrp="1"/>
          </p:cNvSpPr>
          <p:nvPr>
            <p:ph type="sldNum" sz="quarter" idx="10"/>
          </p:nvPr>
        </p:nvSpPr>
        <p:spPr/>
        <p:txBody>
          <a:bodyPr/>
          <a:lstStyle/>
          <a:p>
            <a:fld id="{1851C198-1C91-4337-AA2B-772DB3482751}" type="slidenum">
              <a:rPr lang="en-US" smtClean="0"/>
              <a:pPr/>
              <a:t>43</a:t>
            </a:fld>
            <a:endParaRPr lang="en-US"/>
          </a:p>
        </p:txBody>
      </p:sp>
    </p:spTree>
    <p:extLst>
      <p:ext uri="{BB962C8B-B14F-4D97-AF65-F5344CB8AC3E}">
        <p14:creationId xmlns:p14="http://schemas.microsoft.com/office/powerpoint/2010/main" val="1786151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a:rPr>
                        <m:t>𝑄</m:t>
                      </m:r>
                      <m:r>
                        <a:rPr lang="en-US" i="1" dirty="0" smtClean="0">
                          <a:latin typeface="Cambria Math"/>
                        </a:rPr>
                        <m:t> = </m:t>
                      </m:r>
                      <m:r>
                        <a:rPr lang="en-US" i="1" dirty="0" smtClean="0">
                          <a:latin typeface="Cambria Math"/>
                        </a:rPr>
                        <m:t>𝑚𝑐</m:t>
                      </m:r>
                      <m:r>
                        <m:rPr>
                          <m:sty m:val="p"/>
                        </m:rPr>
                        <a:rPr lang="el-GR" i="0" dirty="0" smtClean="0">
                          <a:latin typeface="Cambria Math"/>
                        </a:rPr>
                        <m:t>Δ</m:t>
                      </m:r>
                      <m:r>
                        <a:rPr lang="en-US" i="1" dirty="0" smtClean="0">
                          <a:latin typeface="Cambria Math"/>
                        </a:rPr>
                        <m:t>𝑇</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𝑒𝑛𝑒𝑟𝑔𝑦</m:t>
                      </m:r>
                      <m:r>
                        <a:rPr lang="en-US" b="0" i="1" smtClean="0">
                          <a:latin typeface="Cambria Math"/>
                        </a:rPr>
                        <m:t>=</m:t>
                      </m:r>
                      <m:r>
                        <a:rPr lang="en-US" b="0" i="1" smtClean="0">
                          <a:latin typeface="Cambria Math"/>
                        </a:rPr>
                        <m:t>𝑤𝑜𝑟𝑘</m:t>
                      </m:r>
                      <m:r>
                        <a:rPr lang="en-US" b="0" i="1" smtClean="0">
                          <a:latin typeface="Cambria Math"/>
                        </a:rPr>
                        <m:t>=</m:t>
                      </m:r>
                      <m:r>
                        <a:rPr lang="en-US" b="0" i="1" smtClean="0">
                          <a:latin typeface="Cambria Math"/>
                        </a:rPr>
                        <m:t>𝐹𝑠</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500 </m:t>
                          </m:r>
                          <m:r>
                            <a:rPr lang="en-US" b="0" i="1" smtClean="0">
                              <a:latin typeface="Cambria Math"/>
                            </a:rPr>
                            <m:t>𝑁</m:t>
                          </m:r>
                        </m:e>
                      </m:d>
                      <m:d>
                        <m:dPr>
                          <m:ctrlPr>
                            <a:rPr lang="en-US" b="0" i="1" smtClean="0">
                              <a:latin typeface="Cambria Math" panose="02040503050406030204" pitchFamily="18" charset="0"/>
                            </a:rPr>
                          </m:ctrlPr>
                        </m:dPr>
                        <m:e>
                          <m:r>
                            <a:rPr lang="en-US" b="0" i="1" smtClean="0">
                              <a:latin typeface="Cambria Math"/>
                            </a:rPr>
                            <m:t>0.06 </m:t>
                          </m:r>
                          <m:r>
                            <a:rPr lang="en-US" b="0" i="1" smtClean="0">
                              <a:latin typeface="Cambria Math"/>
                            </a:rPr>
                            <m:t>𝑚</m:t>
                          </m:r>
                        </m:e>
                      </m:d>
                      <m:r>
                        <a:rPr lang="en-US" b="0" i="1" smtClean="0">
                          <a:latin typeface="Cambria Math"/>
                        </a:rPr>
                        <m:t>=30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30 </m:t>
                      </m:r>
                      <m:r>
                        <a:rPr lang="en-US" b="0" i="1" smtClean="0">
                          <a:latin typeface="Cambria Math"/>
                        </a:rPr>
                        <m:t>𝐽</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450</m:t>
                          </m:r>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𝑘𝑔</m:t>
                              </m:r>
                              <m:r>
                                <a:rPr lang="en-US" b="0" i="1" smtClean="0">
                                  <a:latin typeface="Cambria Math"/>
                                </a:rPr>
                                <m:t>°</m:t>
                              </m:r>
                              <m:r>
                                <a:rPr lang="en-US" b="0" i="1" smtClean="0">
                                  <a:latin typeface="Cambria Math"/>
                                </a:rPr>
                                <m:t>𝐶</m:t>
                              </m:r>
                            </m:den>
                          </m:f>
                        </m:e>
                      </m:d>
                      <m:r>
                        <m:rPr>
                          <m:sty m:val="p"/>
                        </m:rPr>
                        <a:rPr lang="en-US" b="0" i="0" smtClean="0">
                          <a:latin typeface="Cambria Math"/>
                        </a:rPr>
                        <m:t>Δ</m:t>
                      </m:r>
                      <m:r>
                        <a:rPr lang="en-US" b="0" i="1" smtClean="0">
                          <a:latin typeface="Cambria Math"/>
                        </a:rPr>
                        <m:t>𝑇</m:t>
                      </m:r>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𝑇</m:t>
                      </m:r>
                      <m:r>
                        <a:rPr lang="en-US" b="0" i="1" smtClean="0">
                          <a:latin typeface="Cambria Math"/>
                        </a:rPr>
                        <m:t>=1.33 °</m:t>
                      </m:r>
                      <m:r>
                        <a:rPr lang="en-US" b="0" i="1" smtClean="0">
                          <a:latin typeface="Cambria Math"/>
                        </a:rPr>
                        <m:t>𝐶</m:t>
                      </m:r>
                    </m:oMath>
                  </m:oMathPara>
                </a14:m>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latin typeface="Cambria Math"/>
                  </a:rPr>
                  <a:t>𝑄 = 𝑚𝑐</a:t>
                </a:r>
                <a:r>
                  <a:rPr lang="el-GR" i="0" dirty="0" smtClean="0">
                    <a:latin typeface="Cambria Math"/>
                  </a:rPr>
                  <a:t>Δ</a:t>
                </a:r>
                <a:r>
                  <a:rPr lang="en-US" i="0" dirty="0" smtClean="0">
                    <a:latin typeface="Cambria Math"/>
                  </a:rPr>
                  <a:t>𝑇</a:t>
                </a:r>
                <a:endParaRPr lang="en-US" dirty="0" smtClean="0"/>
              </a:p>
              <a:p>
                <a:r>
                  <a:rPr lang="en-US" b="0" i="0" smtClean="0">
                    <a:latin typeface="Cambria Math"/>
                  </a:rPr>
                  <a:t>𝑄=𝑒𝑛𝑒𝑟𝑔𝑦=𝑤𝑜𝑟𝑘=𝐹𝑠=(500 𝑁)(0.06 𝑚)=30 𝐽</a:t>
                </a:r>
                <a:endParaRPr lang="en-US" b="0" dirty="0" smtClean="0"/>
              </a:p>
              <a:p>
                <a:r>
                  <a:rPr lang="en-US" b="0" i="0" smtClean="0">
                    <a:latin typeface="Cambria Math"/>
                  </a:rPr>
                  <a:t>30 𝐽=(0.050 𝑘𝑔)(450 𝐽/(𝑘𝑔°𝐶))Δ𝑇</a:t>
                </a:r>
                <a:endParaRPr lang="en-US" b="0" dirty="0" smtClean="0"/>
              </a:p>
              <a:p>
                <a:r>
                  <a:rPr lang="en-US" b="0" i="0" smtClean="0">
                    <a:latin typeface="Cambria Math"/>
                  </a:rPr>
                  <a:t>Δ𝑇=1.33 °𝐶</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44</a:t>
            </a:fld>
            <a:endParaRPr lang="en-US"/>
          </a:p>
        </p:txBody>
      </p:sp>
    </p:spTree>
    <p:extLst>
      <p:ext uri="{BB962C8B-B14F-4D97-AF65-F5344CB8AC3E}">
        <p14:creationId xmlns:p14="http://schemas.microsoft.com/office/powerpoint/2010/main" val="1364339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escaping to the environment.</a:t>
            </a:r>
          </a:p>
        </p:txBody>
      </p:sp>
      <p:sp>
        <p:nvSpPr>
          <p:cNvPr id="4" name="Slide Number Placeholder 3"/>
          <p:cNvSpPr>
            <a:spLocks noGrp="1"/>
          </p:cNvSpPr>
          <p:nvPr>
            <p:ph type="sldNum" sz="quarter" idx="10"/>
          </p:nvPr>
        </p:nvSpPr>
        <p:spPr/>
        <p:txBody>
          <a:bodyPr/>
          <a:lstStyle/>
          <a:p>
            <a:fld id="{04C584F6-1802-4179-AC3D-4F5B2AFA854D}" type="slidenum">
              <a:rPr lang="en-US" smtClean="0"/>
              <a:t>45</a:t>
            </a:fld>
            <a:endParaRPr lang="en-US"/>
          </a:p>
        </p:txBody>
      </p:sp>
    </p:spTree>
    <p:extLst>
      <p:ext uri="{BB962C8B-B14F-4D97-AF65-F5344CB8AC3E}">
        <p14:creationId xmlns:p14="http://schemas.microsoft.com/office/powerpoint/2010/main" val="3805040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46</a:t>
            </a:fld>
            <a:endParaRPr lang="en-US"/>
          </a:p>
        </p:txBody>
      </p:sp>
    </p:spTree>
    <p:extLst>
      <p:ext uri="{BB962C8B-B14F-4D97-AF65-F5344CB8AC3E}">
        <p14:creationId xmlns:p14="http://schemas.microsoft.com/office/powerpoint/2010/main" val="1209854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49</a:t>
            </a:fld>
            <a:endParaRPr lang="en-US"/>
          </a:p>
        </p:txBody>
      </p:sp>
    </p:spTree>
    <p:extLst>
      <p:ext uri="{BB962C8B-B14F-4D97-AF65-F5344CB8AC3E}">
        <p14:creationId xmlns:p14="http://schemas.microsoft.com/office/powerpoint/2010/main" val="156790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7</a:t>
            </a:fld>
            <a:endParaRPr lang="en-US"/>
          </a:p>
        </p:txBody>
      </p:sp>
    </p:spTree>
    <p:extLst>
      <p:ext uri="{BB962C8B-B14F-4D97-AF65-F5344CB8AC3E}">
        <p14:creationId xmlns:p14="http://schemas.microsoft.com/office/powerpoint/2010/main" val="1842326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Be sure to define the term for</a:t>
            </a:r>
            <a:r>
              <a:rPr lang="en-US" baseline="0" dirty="0"/>
              <a:t> each change of phase</a:t>
            </a:r>
            <a:endParaRPr lang="en-US" dirty="0"/>
          </a:p>
        </p:txBody>
      </p:sp>
      <p:sp>
        <p:nvSpPr>
          <p:cNvPr id="4" name="Slide Number Placeholder 3"/>
          <p:cNvSpPr>
            <a:spLocks noGrp="1"/>
          </p:cNvSpPr>
          <p:nvPr>
            <p:ph type="sldNum" sz="quarter" idx="10"/>
          </p:nvPr>
        </p:nvSpPr>
        <p:spPr/>
        <p:txBody>
          <a:bodyPr/>
          <a:lstStyle/>
          <a:p>
            <a:fld id="{1851C198-1C91-4337-AA2B-772DB3482751}" type="slidenum">
              <a:rPr lang="en-US" smtClean="0"/>
              <a:pPr/>
              <a:t>50</a:t>
            </a:fld>
            <a:endParaRPr lang="en-US"/>
          </a:p>
        </p:txBody>
      </p:sp>
    </p:spTree>
    <p:extLst>
      <p:ext uri="{BB962C8B-B14F-4D97-AF65-F5344CB8AC3E}">
        <p14:creationId xmlns:p14="http://schemas.microsoft.com/office/powerpoint/2010/main" val="632382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51</a:t>
            </a:fld>
            <a:endParaRPr lang="en-US"/>
          </a:p>
        </p:txBody>
      </p:sp>
    </p:spTree>
    <p:extLst>
      <p:ext uri="{BB962C8B-B14F-4D97-AF65-F5344CB8AC3E}">
        <p14:creationId xmlns:p14="http://schemas.microsoft.com/office/powerpoint/2010/main" val="3486929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52</a:t>
            </a:fld>
            <a:endParaRPr lang="en-US"/>
          </a:p>
        </p:txBody>
      </p:sp>
    </p:spTree>
    <p:extLst>
      <p:ext uri="{BB962C8B-B14F-4D97-AF65-F5344CB8AC3E}">
        <p14:creationId xmlns:p14="http://schemas.microsoft.com/office/powerpoint/2010/main" val="1150957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53</a:t>
            </a:fld>
            <a:endParaRPr lang="en-US"/>
          </a:p>
        </p:txBody>
      </p:sp>
    </p:spTree>
    <p:extLst>
      <p:ext uri="{BB962C8B-B14F-4D97-AF65-F5344CB8AC3E}">
        <p14:creationId xmlns:p14="http://schemas.microsoft.com/office/powerpoint/2010/main" val="705022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54</a:t>
            </a:fld>
            <a:endParaRPr lang="en-US"/>
          </a:p>
        </p:txBody>
      </p:sp>
    </p:spTree>
    <p:extLst>
      <p:ext uri="{BB962C8B-B14F-4D97-AF65-F5344CB8AC3E}">
        <p14:creationId xmlns:p14="http://schemas.microsoft.com/office/powerpoint/2010/main" val="3536447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a:t>
            </a:r>
            <a:r>
              <a:rPr lang="en-US" baseline="0" dirty="0"/>
              <a:t> winter, I was near the wood stove and bumped it with a my hand in a wet glove. The water in the glove vaporized, then that hot vapor condensed on my skin causing burns.</a:t>
            </a:r>
            <a:endParaRPr lang="en-US" dirty="0"/>
          </a:p>
        </p:txBody>
      </p:sp>
      <p:sp>
        <p:nvSpPr>
          <p:cNvPr id="4" name="Slide Number Placeholder 3"/>
          <p:cNvSpPr>
            <a:spLocks noGrp="1"/>
          </p:cNvSpPr>
          <p:nvPr>
            <p:ph type="sldNum" sz="quarter" idx="10"/>
          </p:nvPr>
        </p:nvSpPr>
        <p:spPr/>
        <p:txBody>
          <a:bodyPr/>
          <a:lstStyle/>
          <a:p>
            <a:fld id="{9114E80F-22CA-4184-976D-0887B90DF50C}" type="slidenum">
              <a:rPr lang="en-US" smtClean="0"/>
              <a:pPr/>
              <a:t>55</a:t>
            </a:fld>
            <a:endParaRPr lang="en-US"/>
          </a:p>
        </p:txBody>
      </p:sp>
    </p:spTree>
    <p:extLst>
      <p:ext uri="{BB962C8B-B14F-4D97-AF65-F5344CB8AC3E}">
        <p14:creationId xmlns:p14="http://schemas.microsoft.com/office/powerpoint/2010/main" val="1422073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𝑊𝑎𝑡𝑒𝑟</m:t>
                      </m:r>
                      <m:r>
                        <a:rPr lang="en-US" i="1" dirty="0" smtClean="0">
                          <a:latin typeface="Cambria Math"/>
                        </a:rPr>
                        <m:t> </m:t>
                      </m:r>
                      <m:r>
                        <a:rPr lang="en-US" i="1" dirty="0" smtClean="0">
                          <a:latin typeface="Cambria Math"/>
                        </a:rPr>
                        <m:t>𝑐𝑜𝑜𝑙𝑠</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𝐶</m:t>
                      </m:r>
                      <m:r>
                        <a:rPr lang="en-US" i="1" dirty="0" smtClean="0">
                          <a:latin typeface="Cambria Math"/>
                        </a:rPr>
                        <m:t>=4186 </m:t>
                      </m:r>
                      <m:r>
                        <a:rPr lang="en-US" i="1" dirty="0" smtClean="0">
                          <a:latin typeface="Cambria Math"/>
                        </a:rPr>
                        <m:t>𝐽</m:t>
                      </m:r>
                      <m:r>
                        <a:rPr lang="en-US" i="1" dirty="0" smtClean="0">
                          <a:latin typeface="Cambria Math"/>
                        </a:rPr>
                        <m:t>/(</m:t>
                      </m:r>
                      <m:r>
                        <a:rPr lang="en-US" i="1" dirty="0" err="1" smtClean="0">
                          <a:latin typeface="Cambria Math"/>
                        </a:rPr>
                        <m:t>𝑘𝑔</m:t>
                      </m:r>
                      <m:r>
                        <a:rPr lang="en-US" i="1" dirty="0" err="1" smtClean="0">
                          <a:latin typeface="Cambria Math"/>
                        </a:rPr>
                        <m:t>°</m:t>
                      </m:r>
                      <m:r>
                        <a:rPr lang="en-US" i="1" dirty="0" err="1" smtClean="0">
                          <a:latin typeface="Cambria Math"/>
                        </a:rPr>
                        <m:t>𝐶</m:t>
                      </m:r>
                      <m:r>
                        <a:rPr lang="en-US" i="1" dirty="0" smtClean="0">
                          <a:latin typeface="Cambria Math"/>
                        </a:rPr>
                        <m:t>)</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𝑚</m:t>
                      </m:r>
                      <m:r>
                        <a:rPr lang="en-US" i="1" dirty="0" smtClean="0">
                          <a:latin typeface="Cambria Math"/>
                        </a:rPr>
                        <m:t>=1 </m:t>
                      </m:r>
                      <m:r>
                        <a:rPr lang="en-US" i="1" dirty="0" smtClean="0">
                          <a:latin typeface="Cambria Math"/>
                        </a:rPr>
                        <m:t>𝑘𝑔</m:t>
                      </m:r>
                    </m:oMath>
                  </m:oMathPara>
                </a14:m>
                <a:endParaRPr lang="en-US" dirty="0"/>
              </a:p>
              <a:p>
                <a:pPr/>
                <a14:m>
                  <m:oMathPara xmlns:m="http://schemas.openxmlformats.org/officeDocument/2006/math">
                    <m:oMathParaPr>
                      <m:jc m:val="centerGroup"/>
                    </m:oMathParaPr>
                    <m:oMath xmlns:m="http://schemas.openxmlformats.org/officeDocument/2006/math">
                      <m:r>
                        <m:rPr>
                          <m:sty m:val="p"/>
                        </m:rPr>
                        <a:rPr lang="en-US" i="0" dirty="0" smtClean="0">
                          <a:latin typeface="Cambria Math"/>
                        </a:rPr>
                        <m:t>Δ</m:t>
                      </m:r>
                      <m:r>
                        <a:rPr lang="en-US" i="1" dirty="0" smtClean="0">
                          <a:latin typeface="Cambria Math"/>
                        </a:rPr>
                        <m:t>𝑇</m:t>
                      </m:r>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𝑇</m:t>
                          </m:r>
                        </m:e>
                        <m:sub>
                          <m:r>
                            <a:rPr lang="en-US" b="0" i="1" dirty="0" smtClean="0">
                              <a:latin typeface="Cambria Math"/>
                            </a:rPr>
                            <m:t>𝑓</m:t>
                          </m:r>
                        </m:sub>
                      </m:sSub>
                      <m:r>
                        <a:rPr lang="en-US" b="0" i="1" dirty="0" smtClean="0">
                          <a:latin typeface="Cambria Math"/>
                        </a:rPr>
                        <m:t>−</m:t>
                      </m:r>
                      <m:sSub>
                        <m:sSubPr>
                          <m:ctrlPr>
                            <a:rPr lang="en-US" b="0" i="1" baseline="0" dirty="0" smtClean="0">
                              <a:latin typeface="Cambria Math" panose="02040503050406030204" pitchFamily="18" charset="0"/>
                            </a:rPr>
                          </m:ctrlPr>
                        </m:sSubPr>
                        <m:e>
                          <m:r>
                            <a:rPr lang="en-US" i="1" baseline="0" dirty="0" smtClean="0">
                              <a:latin typeface="Cambria Math"/>
                            </a:rPr>
                            <m:t>𝑇</m:t>
                          </m:r>
                        </m:e>
                        <m:sub>
                          <m:r>
                            <a:rPr lang="en-US" b="0" i="1" baseline="0" dirty="0" smtClean="0">
                              <a:latin typeface="Cambria Math"/>
                            </a:rPr>
                            <m:t>0</m:t>
                          </m:r>
                        </m:sub>
                      </m:sSub>
                      <m:r>
                        <a:rPr lang="en-US" i="1" baseline="0" dirty="0" smtClean="0">
                          <a:latin typeface="Cambria Math"/>
                        </a:rPr>
                        <m:t>=0</m:t>
                      </m:r>
                      <m:r>
                        <a:rPr lang="en-US" b="0" i="1" baseline="0" dirty="0" smtClean="0">
                          <a:latin typeface="Cambria Math"/>
                        </a:rPr>
                        <m:t> </m:t>
                      </m:r>
                      <m:r>
                        <a:rPr lang="en-US" i="1" dirty="0" smtClean="0">
                          <a:latin typeface="Cambria Math"/>
                        </a:rPr>
                        <m:t>°</m:t>
                      </m:r>
                      <m:r>
                        <a:rPr lang="en-US" i="1" dirty="0" smtClean="0">
                          <a:latin typeface="Cambria Math"/>
                        </a:rPr>
                        <m:t>𝐶</m:t>
                      </m:r>
                      <m:r>
                        <a:rPr lang="en-US" b="0" i="1" dirty="0" smtClean="0">
                          <a:latin typeface="Cambria Math"/>
                        </a:rPr>
                        <m:t>−</m:t>
                      </m:r>
                      <m:r>
                        <a:rPr lang="en-US" i="1" baseline="0" dirty="0" smtClean="0">
                          <a:latin typeface="Cambria Math"/>
                        </a:rPr>
                        <m:t>25</m:t>
                      </m:r>
                      <m:r>
                        <a:rPr lang="en-US" b="0" i="1" baseline="0" dirty="0" smtClean="0">
                          <a:latin typeface="Cambria Math"/>
                        </a:rPr>
                        <m:t> </m:t>
                      </m:r>
                      <m:r>
                        <a:rPr lang="en-US" i="1" dirty="0" smtClean="0">
                          <a:latin typeface="Cambria Math"/>
                        </a:rPr>
                        <m:t>°</m:t>
                      </m:r>
                      <m:r>
                        <a:rPr lang="en-US" i="1" dirty="0" smtClean="0">
                          <a:latin typeface="Cambria Math"/>
                        </a:rPr>
                        <m:t>𝐶</m:t>
                      </m:r>
                      <m:r>
                        <a:rPr lang="en-US" i="1" dirty="0" smtClean="0">
                          <a:latin typeface="Cambria Math"/>
                        </a:rPr>
                        <m:t>=−25 °</m:t>
                      </m:r>
                      <m:r>
                        <a:rPr lang="en-US" i="1" dirty="0" smtClean="0">
                          <a:latin typeface="Cambria Math"/>
                        </a:rPr>
                        <m:t>𝐶</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𝑄</m:t>
                      </m:r>
                      <m:r>
                        <a:rPr lang="en-US" i="1" dirty="0" smtClean="0">
                          <a:latin typeface="Cambria Math"/>
                        </a:rPr>
                        <m:t>=</m:t>
                      </m:r>
                      <m:r>
                        <a:rPr lang="en-US" i="1" dirty="0" smtClean="0">
                          <a:latin typeface="Cambria Math"/>
                        </a:rPr>
                        <m:t>𝐶𝑚</m:t>
                      </m:r>
                      <m:r>
                        <m:rPr>
                          <m:sty m:val="p"/>
                        </m:rPr>
                        <a:rPr lang="el-GR" i="0" dirty="0" smtClean="0">
                          <a:latin typeface="Cambria Math"/>
                        </a:rPr>
                        <m:t>Δ</m:t>
                      </m:r>
                      <m:r>
                        <a:rPr lang="en-US" i="1" dirty="0" smtClean="0">
                          <a:latin typeface="Cambria Math"/>
                        </a:rPr>
                        <m:t>𝑇</m:t>
                      </m:r>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4186</m:t>
                          </m:r>
                          <m:f>
                            <m:fPr>
                              <m:ctrlPr>
                                <a:rPr lang="en-US" i="1" dirty="0" smtClean="0">
                                  <a:latin typeface="Cambria Math" panose="02040503050406030204" pitchFamily="18" charset="0"/>
                                </a:rPr>
                              </m:ctrlPr>
                            </m:fPr>
                            <m:num>
                              <m:r>
                                <a:rPr lang="en-US" i="1" dirty="0" smtClean="0">
                                  <a:latin typeface="Cambria Math"/>
                                </a:rPr>
                                <m:t>𝐽</m:t>
                              </m:r>
                            </m:num>
                            <m:den>
                              <m:r>
                                <a:rPr lang="en-US" i="1" dirty="0" err="1" smtClean="0">
                                  <a:latin typeface="Cambria Math"/>
                                </a:rPr>
                                <m:t>𝑘𝑔</m:t>
                              </m:r>
                            </m:den>
                          </m:f>
                          <m:r>
                            <a:rPr lang="en-US" i="1" dirty="0" err="1" smtClean="0">
                              <a:latin typeface="Cambria Math"/>
                            </a:rPr>
                            <m:t>°</m:t>
                          </m:r>
                          <m:r>
                            <a:rPr lang="en-US" i="1" dirty="0" err="1" smtClean="0">
                              <a:latin typeface="Cambria Math"/>
                            </a:rPr>
                            <m:t>𝐶</m:t>
                          </m:r>
                        </m:e>
                      </m:d>
                      <m:d>
                        <m:dPr>
                          <m:ctrlPr>
                            <a:rPr lang="en-US" i="1" dirty="0" smtClean="0">
                              <a:latin typeface="Cambria Math" panose="02040503050406030204" pitchFamily="18" charset="0"/>
                            </a:rPr>
                          </m:ctrlPr>
                        </m:dPr>
                        <m:e>
                          <m:r>
                            <a:rPr lang="en-US" i="1" dirty="0" smtClean="0">
                              <a:latin typeface="Cambria Math"/>
                            </a:rPr>
                            <m:t>1</m:t>
                          </m:r>
                          <m:r>
                            <a:rPr lang="en-US" b="0" i="1" dirty="0" smtClean="0">
                              <a:latin typeface="Cambria Math"/>
                            </a:rPr>
                            <m:t>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−25</m:t>
                          </m:r>
                          <m:r>
                            <a:rPr lang="en-US" b="0" i="1" dirty="0" smtClean="0">
                              <a:latin typeface="Cambria Math"/>
                            </a:rPr>
                            <m:t> </m:t>
                          </m:r>
                          <m:r>
                            <a:rPr lang="en-US" i="1" dirty="0" smtClean="0">
                              <a:latin typeface="Cambria Math"/>
                            </a:rPr>
                            <m:t>°</m:t>
                          </m:r>
                          <m:r>
                            <a:rPr lang="en-US" i="1" dirty="0" smtClean="0">
                              <a:latin typeface="Cambria Math"/>
                            </a:rPr>
                            <m:t>𝐶</m:t>
                          </m:r>
                        </m:e>
                      </m:d>
                      <m:r>
                        <a:rPr lang="en-US" i="1" dirty="0" smtClean="0">
                          <a:latin typeface="Cambria Math"/>
                        </a:rPr>
                        <m:t>=−104650 </m:t>
                      </m:r>
                      <m:r>
                        <a:rPr lang="en-US" i="1" dirty="0" smtClean="0">
                          <a:latin typeface="Cambria Math"/>
                        </a:rPr>
                        <m:t>𝐽</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𝐼𝑐𝑒</m:t>
                      </m:r>
                      <m:r>
                        <a:rPr lang="en-US" i="1" dirty="0" smtClean="0">
                          <a:latin typeface="Cambria Math"/>
                        </a:rPr>
                        <m:t> </m:t>
                      </m:r>
                      <m:r>
                        <a:rPr lang="en-US" i="1" dirty="0" smtClean="0">
                          <a:latin typeface="Cambria Math"/>
                        </a:rPr>
                        <m:t>𝑤𝑎𝑟𝑚𝑠</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𝐶</m:t>
                      </m:r>
                      <m:r>
                        <a:rPr lang="en-US" i="1" dirty="0" smtClean="0">
                          <a:latin typeface="Cambria Math"/>
                        </a:rPr>
                        <m:t>=2000  </m:t>
                      </m:r>
                      <m:r>
                        <a:rPr lang="en-US" i="1" dirty="0" smtClean="0">
                          <a:latin typeface="Cambria Math"/>
                        </a:rPr>
                        <m:t>𝐽</m:t>
                      </m:r>
                      <m:r>
                        <a:rPr lang="en-US" i="1" dirty="0" smtClean="0">
                          <a:latin typeface="Cambria Math"/>
                        </a:rPr>
                        <m:t>/</m:t>
                      </m:r>
                      <m:r>
                        <a:rPr lang="en-US" i="1" dirty="0" err="1" smtClean="0">
                          <a:latin typeface="Cambria Math"/>
                        </a:rPr>
                        <m:t>𝑘𝑔</m:t>
                      </m:r>
                      <m:r>
                        <a:rPr lang="en-US" i="1" dirty="0" err="1" smtClean="0">
                          <a:latin typeface="Cambria Math"/>
                        </a:rPr>
                        <m:t>°</m:t>
                      </m:r>
                      <m:r>
                        <a:rPr lang="en-US" i="1" dirty="0" err="1" smtClean="0">
                          <a:latin typeface="Cambria Math"/>
                        </a:rPr>
                        <m:t>𝐶</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𝑚</m:t>
                      </m:r>
                      <m:r>
                        <a:rPr lang="en-US" i="1" dirty="0" smtClean="0">
                          <a:latin typeface="Cambria Math"/>
                        </a:rPr>
                        <m:t>=</m:t>
                      </m:r>
                      <m:r>
                        <a:rPr lang="en-US" i="1" dirty="0" smtClean="0">
                          <a:latin typeface="Cambria Math"/>
                        </a:rPr>
                        <m:t>𝑚</m:t>
                      </m:r>
                    </m:oMath>
                  </m:oMathPara>
                </a14:m>
                <a:endParaRPr lang="en-US" dirty="0"/>
              </a:p>
              <a:p>
                <a:pPr/>
                <a14:m>
                  <m:oMathPara xmlns:m="http://schemas.openxmlformats.org/officeDocument/2006/math">
                    <m:oMathParaPr>
                      <m:jc m:val="centerGroup"/>
                    </m:oMathParaPr>
                    <m:oMath xmlns:m="http://schemas.openxmlformats.org/officeDocument/2006/math">
                      <m:r>
                        <m:rPr>
                          <m:sty m:val="p"/>
                        </m:rPr>
                        <a:rPr lang="en-US" i="0" dirty="0" smtClean="0">
                          <a:latin typeface="Cambria Math"/>
                        </a:rPr>
                        <m:t>Δ</m:t>
                      </m:r>
                      <m:r>
                        <a:rPr lang="en-US" i="1" dirty="0" smtClean="0">
                          <a:latin typeface="Cambria Math"/>
                        </a:rPr>
                        <m:t>𝑇</m:t>
                      </m:r>
                      <m:r>
                        <a:rPr lang="en-US" i="1" dirty="0" smtClean="0">
                          <a:latin typeface="Cambria Math"/>
                        </a:rPr>
                        <m:t>=0 °</m:t>
                      </m:r>
                      <m:r>
                        <a:rPr lang="en-US" i="1" dirty="0" smtClean="0">
                          <a:latin typeface="Cambria Math"/>
                        </a:rPr>
                        <m:t>𝐶</m:t>
                      </m:r>
                      <m:r>
                        <a:rPr lang="en-US" i="1" dirty="0" smtClean="0">
                          <a:latin typeface="Cambria Math"/>
                        </a:rPr>
                        <m:t>− −5 °</m:t>
                      </m:r>
                      <m:r>
                        <a:rPr lang="en-US" i="1" dirty="0" smtClean="0">
                          <a:latin typeface="Cambria Math"/>
                        </a:rPr>
                        <m:t>𝐶</m:t>
                      </m:r>
                      <m:r>
                        <a:rPr lang="en-US" i="1" dirty="0" smtClean="0">
                          <a:latin typeface="Cambria Math"/>
                        </a:rPr>
                        <m:t>=5 °</m:t>
                      </m:r>
                      <m:r>
                        <a:rPr lang="en-US" i="1" dirty="0" smtClean="0">
                          <a:latin typeface="Cambria Math"/>
                        </a:rPr>
                        <m:t>𝐶</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𝑄</m:t>
                      </m:r>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2000</m:t>
                          </m:r>
                          <m:f>
                            <m:fPr>
                              <m:ctrlPr>
                                <a:rPr lang="en-US" i="1" dirty="0" smtClean="0">
                                  <a:latin typeface="Cambria Math" panose="02040503050406030204" pitchFamily="18" charset="0"/>
                                </a:rPr>
                              </m:ctrlPr>
                            </m:fPr>
                            <m:num>
                              <m:r>
                                <a:rPr lang="en-US" i="1" dirty="0" smtClean="0">
                                  <a:latin typeface="Cambria Math"/>
                                </a:rPr>
                                <m:t>𝐽</m:t>
                              </m:r>
                            </m:num>
                            <m:den>
                              <m:r>
                                <a:rPr lang="en-US" i="1" dirty="0" err="1" smtClean="0">
                                  <a:latin typeface="Cambria Math"/>
                                </a:rPr>
                                <m:t>𝑘𝑔</m:t>
                              </m:r>
                              <m:r>
                                <a:rPr lang="en-US" b="0" i="1" dirty="0" smtClean="0">
                                  <a:latin typeface="Cambria Math"/>
                                </a:rPr>
                                <m:t>°</m:t>
                              </m:r>
                              <m:r>
                                <a:rPr lang="en-US" b="0" i="1" dirty="0" smtClean="0">
                                  <a:latin typeface="Cambria Math"/>
                                </a:rPr>
                                <m:t>𝐶</m:t>
                              </m:r>
                            </m:den>
                          </m:f>
                        </m:e>
                      </m:d>
                      <m:d>
                        <m:dPr>
                          <m:ctrlPr>
                            <a:rPr lang="en-US" i="1" dirty="0" smtClean="0">
                              <a:latin typeface="Cambria Math" panose="02040503050406030204" pitchFamily="18" charset="0"/>
                            </a:rPr>
                          </m:ctrlPr>
                        </m:dPr>
                        <m:e>
                          <m:r>
                            <a:rPr lang="en-US" i="1" dirty="0" smtClean="0">
                              <a:latin typeface="Cambria Math"/>
                            </a:rPr>
                            <m:t>𝑚</m:t>
                          </m:r>
                        </m:e>
                      </m:d>
                      <m:d>
                        <m:dPr>
                          <m:ctrlPr>
                            <a:rPr lang="en-US" i="1" dirty="0" smtClean="0">
                              <a:latin typeface="Cambria Math" panose="02040503050406030204" pitchFamily="18" charset="0"/>
                            </a:rPr>
                          </m:ctrlPr>
                        </m:dPr>
                        <m:e>
                          <m:r>
                            <a:rPr lang="en-US" i="1" dirty="0" smtClean="0">
                              <a:latin typeface="Cambria Math"/>
                            </a:rPr>
                            <m:t>5</m:t>
                          </m:r>
                          <m:r>
                            <a:rPr lang="en-US" b="0" i="1" dirty="0" smtClean="0">
                              <a:latin typeface="Cambria Math"/>
                            </a:rPr>
                            <m:t> </m:t>
                          </m:r>
                          <m:r>
                            <a:rPr lang="en-US" i="1" dirty="0" smtClean="0">
                              <a:latin typeface="Cambria Math"/>
                            </a:rPr>
                            <m:t>°</m:t>
                          </m:r>
                          <m:r>
                            <a:rPr lang="en-US" i="1" dirty="0" smtClean="0">
                              <a:latin typeface="Cambria Math"/>
                            </a:rPr>
                            <m:t>𝐶</m:t>
                          </m:r>
                        </m:e>
                      </m:d>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10000</m:t>
                          </m:r>
                          <m:f>
                            <m:fPr>
                              <m:ctrlPr>
                                <a:rPr lang="en-US" i="1" dirty="0" smtClean="0">
                                  <a:latin typeface="Cambria Math" panose="02040503050406030204" pitchFamily="18" charset="0"/>
                                </a:rPr>
                              </m:ctrlPr>
                            </m:fPr>
                            <m:num>
                              <m:r>
                                <a:rPr lang="en-US" i="1" dirty="0" smtClean="0">
                                  <a:latin typeface="Cambria Math"/>
                                </a:rPr>
                                <m:t>𝐽</m:t>
                              </m:r>
                            </m:num>
                            <m:den>
                              <m:r>
                                <a:rPr lang="en-US" i="1" dirty="0" smtClean="0">
                                  <a:latin typeface="Cambria Math"/>
                                </a:rPr>
                                <m:t>𝑘𝑔</m:t>
                              </m:r>
                            </m:den>
                          </m:f>
                        </m:e>
                      </m:d>
                      <m:r>
                        <a:rPr lang="en-US" i="1" dirty="0" smtClean="0">
                          <a:latin typeface="Cambria Math"/>
                        </a:rPr>
                        <m:t>𝑚</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𝐼𝑐𝑒</m:t>
                      </m:r>
                      <m:r>
                        <a:rPr lang="en-US" i="1" dirty="0" smtClean="0">
                          <a:latin typeface="Cambria Math"/>
                        </a:rPr>
                        <m:t> </m:t>
                      </m:r>
                      <m:r>
                        <a:rPr lang="en-US" i="1" dirty="0" smtClean="0">
                          <a:latin typeface="Cambria Math"/>
                        </a:rPr>
                        <m:t>𝑚𝑒𝑙𝑡𝑠</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𝐿</m:t>
                          </m:r>
                        </m:e>
                        <m:sub>
                          <m:r>
                            <a:rPr lang="en-US" b="0" i="1" dirty="0" smtClean="0">
                              <a:latin typeface="Cambria Math"/>
                            </a:rPr>
                            <m:t>𝑓</m:t>
                          </m:r>
                        </m:sub>
                      </m:sSub>
                      <m:r>
                        <a:rPr lang="en-US" i="1" baseline="0" dirty="0" smtClean="0">
                          <a:latin typeface="Cambria Math"/>
                        </a:rPr>
                        <m:t>=335000</m:t>
                      </m:r>
                      <m:f>
                        <m:fPr>
                          <m:ctrlPr>
                            <a:rPr lang="en-US" i="1" baseline="0" dirty="0" smtClean="0">
                              <a:latin typeface="Cambria Math" panose="02040503050406030204" pitchFamily="18" charset="0"/>
                            </a:rPr>
                          </m:ctrlPr>
                        </m:fPr>
                        <m:num>
                          <m:r>
                            <a:rPr lang="en-US" i="1" baseline="0" dirty="0" smtClean="0">
                              <a:latin typeface="Cambria Math"/>
                            </a:rPr>
                            <m:t>𝐽</m:t>
                          </m:r>
                        </m:num>
                        <m:den>
                          <m:r>
                            <a:rPr lang="en-US" i="1" baseline="0" dirty="0" smtClean="0">
                              <a:latin typeface="Cambria Math"/>
                            </a:rPr>
                            <m:t>𝑘𝑔</m:t>
                          </m:r>
                        </m:den>
                      </m:f>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𝑄</m:t>
                      </m:r>
                      <m:r>
                        <a:rPr lang="en-US" i="1" baseline="0" dirty="0" smtClean="0">
                          <a:latin typeface="Cambria Math"/>
                        </a:rPr>
                        <m:t>=</m:t>
                      </m:r>
                      <m:r>
                        <a:rPr lang="en-US" i="1" baseline="0" dirty="0" smtClean="0">
                          <a:latin typeface="Cambria Math"/>
                        </a:rPr>
                        <m:t>𝑚</m:t>
                      </m:r>
                      <m:d>
                        <m:dPr>
                          <m:ctrlPr>
                            <a:rPr lang="en-US" i="1" baseline="0" dirty="0" smtClean="0">
                              <a:latin typeface="Cambria Math" panose="02040503050406030204" pitchFamily="18" charset="0"/>
                            </a:rPr>
                          </m:ctrlPr>
                        </m:dPr>
                        <m:e>
                          <m:r>
                            <a:rPr lang="en-US" i="1" baseline="0" dirty="0" smtClean="0">
                              <a:latin typeface="Cambria Math"/>
                            </a:rPr>
                            <m:t>335000</m:t>
                          </m:r>
                          <m:f>
                            <m:fPr>
                              <m:ctrlPr>
                                <a:rPr lang="en-US" i="1" baseline="0" dirty="0" smtClean="0">
                                  <a:latin typeface="Cambria Math" panose="02040503050406030204" pitchFamily="18" charset="0"/>
                                </a:rPr>
                              </m:ctrlPr>
                            </m:fPr>
                            <m:num>
                              <m:r>
                                <a:rPr lang="en-US" i="1" baseline="0" dirty="0" smtClean="0">
                                  <a:latin typeface="Cambria Math"/>
                                </a:rPr>
                                <m:t>𝐽</m:t>
                              </m:r>
                            </m:num>
                            <m:den>
                              <m:r>
                                <a:rPr lang="en-US" i="1" baseline="0" dirty="0" smtClean="0">
                                  <a:latin typeface="Cambria Math"/>
                                </a:rPr>
                                <m:t>𝑘𝑔</m:t>
                              </m:r>
                            </m:den>
                          </m:f>
                        </m:e>
                      </m:d>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𝑄</m:t>
                      </m:r>
                      <m:r>
                        <a:rPr lang="en-US" i="1" baseline="0" dirty="0" smtClean="0">
                          <a:latin typeface="Cambria Math"/>
                        </a:rPr>
                        <m:t>+</m:t>
                      </m:r>
                      <m:r>
                        <a:rPr lang="en-US" i="1" baseline="0" dirty="0" smtClean="0">
                          <a:latin typeface="Cambria Math"/>
                        </a:rPr>
                        <m:t>𝑄</m:t>
                      </m:r>
                      <m:r>
                        <a:rPr lang="en-US" i="1" baseline="0" dirty="0" smtClean="0">
                          <a:latin typeface="Cambria Math"/>
                        </a:rPr>
                        <m:t>+</m:t>
                      </m:r>
                      <m:r>
                        <a:rPr lang="en-US" i="1" baseline="0" dirty="0" smtClean="0">
                          <a:latin typeface="Cambria Math"/>
                        </a:rPr>
                        <m:t>𝑄</m:t>
                      </m:r>
                      <m:r>
                        <a:rPr lang="en-US" i="1" baseline="0" dirty="0" smtClean="0">
                          <a:latin typeface="Cambria Math"/>
                        </a:rPr>
                        <m:t>=0</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−104650 </m:t>
                      </m:r>
                      <m:r>
                        <a:rPr lang="en-US" i="1" baseline="0" dirty="0" smtClean="0">
                          <a:latin typeface="Cambria Math"/>
                        </a:rPr>
                        <m:t>𝐽</m:t>
                      </m:r>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10000</m:t>
                          </m:r>
                          <m:f>
                            <m:fPr>
                              <m:ctrlPr>
                                <a:rPr lang="en-US" i="1" baseline="0" dirty="0" smtClean="0">
                                  <a:latin typeface="Cambria Math" panose="02040503050406030204" pitchFamily="18" charset="0"/>
                                </a:rPr>
                              </m:ctrlPr>
                            </m:fPr>
                            <m:num>
                              <m:r>
                                <a:rPr lang="en-US" i="1" baseline="0" dirty="0" smtClean="0">
                                  <a:latin typeface="Cambria Math"/>
                                </a:rPr>
                                <m:t>𝐽</m:t>
                              </m:r>
                            </m:num>
                            <m:den>
                              <m:r>
                                <a:rPr lang="en-US" i="1" baseline="0" dirty="0" smtClean="0">
                                  <a:latin typeface="Cambria Math"/>
                                </a:rPr>
                                <m:t>𝑘𝑔</m:t>
                              </m:r>
                            </m:den>
                          </m:f>
                        </m:e>
                      </m:d>
                      <m:r>
                        <a:rPr lang="en-US" i="1" baseline="0" dirty="0" smtClean="0">
                          <a:latin typeface="Cambria Math"/>
                        </a:rPr>
                        <m:t>𝑚</m:t>
                      </m:r>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335000</m:t>
                          </m:r>
                          <m:f>
                            <m:fPr>
                              <m:ctrlPr>
                                <a:rPr lang="en-US" i="1" baseline="0" dirty="0" smtClean="0">
                                  <a:latin typeface="Cambria Math" panose="02040503050406030204" pitchFamily="18" charset="0"/>
                                </a:rPr>
                              </m:ctrlPr>
                            </m:fPr>
                            <m:num>
                              <m:r>
                                <a:rPr lang="en-US" i="1" baseline="0" dirty="0" smtClean="0">
                                  <a:latin typeface="Cambria Math"/>
                                </a:rPr>
                                <m:t>𝐽</m:t>
                              </m:r>
                            </m:num>
                            <m:den>
                              <m:r>
                                <a:rPr lang="en-US" i="1" baseline="0" dirty="0" smtClean="0">
                                  <a:latin typeface="Cambria Math"/>
                                </a:rPr>
                                <m:t>𝑘𝑔</m:t>
                              </m:r>
                            </m:den>
                          </m:f>
                        </m:e>
                      </m:d>
                      <m:r>
                        <a:rPr lang="en-US" i="1" baseline="0" dirty="0" smtClean="0">
                          <a:latin typeface="Cambria Math"/>
                        </a:rPr>
                        <m:t>𝑚</m:t>
                      </m:r>
                      <m:r>
                        <a:rPr lang="en-US" i="1" baseline="0" dirty="0" smtClean="0">
                          <a:latin typeface="Cambria Math"/>
                        </a:rPr>
                        <m:t>=0</m:t>
                      </m:r>
                    </m:oMath>
                  </m:oMathPara>
                </a14:m>
                <a:endParaRPr lang="en-US" baseline="0" dirty="0"/>
              </a:p>
              <a:p>
                <a:pPr/>
                <a14:m>
                  <m:oMathPara xmlns:m="http://schemas.openxmlformats.org/officeDocument/2006/math">
                    <m:oMathParaPr>
                      <m:jc m:val="centerGroup"/>
                    </m:oMathParaPr>
                    <m:oMath xmlns:m="http://schemas.openxmlformats.org/officeDocument/2006/math">
                      <m:d>
                        <m:dPr>
                          <m:ctrlPr>
                            <a:rPr lang="en-US" i="1" baseline="0" dirty="0" smtClean="0">
                              <a:latin typeface="Cambria Math" panose="02040503050406030204" pitchFamily="18" charset="0"/>
                            </a:rPr>
                          </m:ctrlPr>
                        </m:dPr>
                        <m:e>
                          <m:r>
                            <a:rPr lang="en-US" i="1" baseline="0" dirty="0" smtClean="0">
                              <a:latin typeface="Cambria Math"/>
                            </a:rPr>
                            <m:t>345000</m:t>
                          </m:r>
                          <m:f>
                            <m:fPr>
                              <m:ctrlPr>
                                <a:rPr lang="en-US" i="1" baseline="0" dirty="0" smtClean="0">
                                  <a:latin typeface="Cambria Math" panose="02040503050406030204" pitchFamily="18" charset="0"/>
                                </a:rPr>
                              </m:ctrlPr>
                            </m:fPr>
                            <m:num>
                              <m:r>
                                <a:rPr lang="en-US" i="1" baseline="0" dirty="0" smtClean="0">
                                  <a:latin typeface="Cambria Math"/>
                                </a:rPr>
                                <m:t>𝐽</m:t>
                              </m:r>
                            </m:num>
                            <m:den>
                              <m:r>
                                <a:rPr lang="en-US" i="1" baseline="0" dirty="0" smtClean="0">
                                  <a:latin typeface="Cambria Math"/>
                                </a:rPr>
                                <m:t>𝑘𝑔</m:t>
                              </m:r>
                            </m:den>
                          </m:f>
                        </m:e>
                      </m:d>
                      <m:r>
                        <a:rPr lang="en-US" i="1" baseline="0" dirty="0" smtClean="0">
                          <a:latin typeface="Cambria Math"/>
                        </a:rPr>
                        <m:t>𝑚</m:t>
                      </m:r>
                      <m:r>
                        <a:rPr lang="en-US" i="1" baseline="0" dirty="0" smtClean="0">
                          <a:latin typeface="Cambria Math"/>
                        </a:rPr>
                        <m:t>=104650 </m:t>
                      </m:r>
                      <m:r>
                        <a:rPr lang="en-US" i="1" baseline="0" dirty="0" smtClean="0">
                          <a:latin typeface="Cambria Math"/>
                        </a:rPr>
                        <m:t>𝐽</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𝑚</m:t>
                      </m:r>
                      <m:r>
                        <a:rPr lang="en-US" i="1" baseline="0" dirty="0" smtClean="0">
                          <a:latin typeface="Cambria Math"/>
                        </a:rPr>
                        <m:t>=0.303 </m:t>
                      </m:r>
                      <m:r>
                        <a:rPr lang="en-US" i="1" baseline="0" dirty="0" smtClean="0">
                          <a:latin typeface="Cambria Math"/>
                        </a:rPr>
                        <m:t>𝑘𝑔</m:t>
                      </m:r>
                    </m:oMath>
                  </m:oMathPara>
                </a14:m>
                <a:endParaRPr lang="en-US" dirty="0"/>
              </a:p>
            </p:txBody>
          </p:sp>
        </mc:Choice>
        <mc:Fallback xmlns="">
          <p:sp>
            <p:nvSpPr>
              <p:cNvPr id="3" name="Notes Placeholder 2"/>
              <p:cNvSpPr>
                <a:spLocks noGrp="1"/>
              </p:cNvSpPr>
              <p:nvPr>
                <p:ph type="body" idx="1"/>
              </p:nvPr>
            </p:nvSpPr>
            <p:spPr/>
            <p:txBody>
              <a:bodyPr>
                <a:normAutofit fontScale="77500" lnSpcReduction="20000"/>
              </a:bodyPr>
              <a:lstStyle/>
              <a:p>
                <a:r>
                  <a:rPr lang="en-US" i="0" dirty="0" smtClean="0">
                    <a:latin typeface="Cambria Math"/>
                  </a:rPr>
                  <a:t>𝑊𝑎𝑡𝑒𝑟 𝑐𝑜𝑜𝑙𝑠</a:t>
                </a:r>
                <a:endParaRPr lang="en-US" dirty="0" smtClean="0"/>
              </a:p>
              <a:p>
                <a:r>
                  <a:rPr lang="en-US" i="0" dirty="0" smtClean="0">
                    <a:latin typeface="Cambria Math"/>
                  </a:rPr>
                  <a:t>𝐶=4186 𝐽/(</a:t>
                </a:r>
                <a:r>
                  <a:rPr lang="en-US" i="0" dirty="0" err="1" smtClean="0">
                    <a:latin typeface="Cambria Math"/>
                  </a:rPr>
                  <a:t>𝑘𝑔°𝐶</a:t>
                </a:r>
                <a:r>
                  <a:rPr lang="en-US" i="0" dirty="0" smtClean="0">
                    <a:latin typeface="Cambria Math"/>
                  </a:rPr>
                  <a:t>)</a:t>
                </a:r>
                <a:endParaRPr lang="en-US" dirty="0" smtClean="0"/>
              </a:p>
              <a:p>
                <a:r>
                  <a:rPr lang="en-US" i="0" dirty="0" smtClean="0">
                    <a:latin typeface="Cambria Math"/>
                  </a:rPr>
                  <a:t>𝑚=1</a:t>
                </a:r>
                <a:r>
                  <a:rPr lang="en-US" b="0" i="0" dirty="0" smtClean="0">
                    <a:latin typeface="Cambria Math"/>
                  </a:rPr>
                  <a:t> </a:t>
                </a:r>
                <a:r>
                  <a:rPr lang="en-US" i="0" dirty="0" smtClean="0">
                    <a:latin typeface="Cambria Math"/>
                  </a:rPr>
                  <a:t>𝑘𝑔</a:t>
                </a:r>
                <a:endParaRPr lang="en-US" dirty="0" smtClean="0"/>
              </a:p>
              <a:p>
                <a:r>
                  <a:rPr lang="en-US" i="0" dirty="0" smtClean="0">
                    <a:latin typeface="Cambria Math"/>
                  </a:rPr>
                  <a:t>Δ</a:t>
                </a:r>
                <a:r>
                  <a:rPr lang="en-US" i="0" dirty="0" smtClean="0">
                    <a:latin typeface="Cambria Math"/>
                  </a:rPr>
                  <a:t>𝑇=</a:t>
                </a:r>
                <a:r>
                  <a:rPr lang="en-US" i="0" dirty="0" err="1" smtClean="0">
                    <a:latin typeface="Cambria Math"/>
                  </a:rPr>
                  <a:t>𝑇</a:t>
                </a:r>
                <a:r>
                  <a:rPr lang="en-US" b="0" i="0" dirty="0" smtClean="0">
                    <a:latin typeface="Cambria Math"/>
                  </a:rPr>
                  <a:t>_𝑓−</a:t>
                </a:r>
                <a:r>
                  <a:rPr lang="en-US" i="0" baseline="0" dirty="0" smtClean="0">
                    <a:latin typeface="Cambria Math"/>
                  </a:rPr>
                  <a:t>𝑇</a:t>
                </a:r>
                <a:r>
                  <a:rPr lang="en-US" b="0" i="0" baseline="0" dirty="0" smtClean="0">
                    <a:latin typeface="Cambria Math"/>
                  </a:rPr>
                  <a:t>_0</a:t>
                </a:r>
                <a:r>
                  <a:rPr lang="en-US" i="0" baseline="0" dirty="0" smtClean="0">
                    <a:latin typeface="Cambria Math"/>
                  </a:rPr>
                  <a:t>=0</a:t>
                </a:r>
                <a:r>
                  <a:rPr lang="en-US" b="0" i="0" baseline="0" dirty="0" smtClean="0">
                    <a:latin typeface="Cambria Math"/>
                  </a:rPr>
                  <a:t> </a:t>
                </a:r>
                <a:r>
                  <a:rPr lang="en-US" i="0" dirty="0" smtClean="0">
                    <a:latin typeface="Cambria Math"/>
                  </a:rPr>
                  <a:t>°𝐶</a:t>
                </a:r>
                <a:r>
                  <a:rPr lang="en-US" b="0" i="0" dirty="0" smtClean="0">
                    <a:latin typeface="Cambria Math"/>
                  </a:rPr>
                  <a:t>−</a:t>
                </a:r>
                <a:r>
                  <a:rPr lang="en-US" i="0" baseline="0" dirty="0" smtClean="0">
                    <a:latin typeface="Cambria Math"/>
                  </a:rPr>
                  <a:t>25</a:t>
                </a:r>
                <a:r>
                  <a:rPr lang="en-US" b="0" i="0" baseline="0" dirty="0" smtClean="0">
                    <a:latin typeface="Cambria Math"/>
                  </a:rPr>
                  <a:t> </a:t>
                </a:r>
                <a:r>
                  <a:rPr lang="en-US" i="0" dirty="0" smtClean="0">
                    <a:latin typeface="Cambria Math"/>
                  </a:rPr>
                  <a:t>°𝐶=−25</a:t>
                </a:r>
                <a:r>
                  <a:rPr lang="en-US" b="0" i="0" dirty="0" smtClean="0">
                    <a:latin typeface="Cambria Math"/>
                  </a:rPr>
                  <a:t> </a:t>
                </a:r>
                <a:r>
                  <a:rPr lang="en-US" i="0" dirty="0" smtClean="0">
                    <a:latin typeface="Cambria Math"/>
                  </a:rPr>
                  <a:t>°𝐶</a:t>
                </a:r>
                <a:endParaRPr lang="en-US" dirty="0" smtClean="0"/>
              </a:p>
              <a:p>
                <a:r>
                  <a:rPr lang="en-US" i="0" dirty="0" smtClean="0">
                    <a:latin typeface="Cambria Math"/>
                  </a:rPr>
                  <a:t>𝑄=𝐶𝑚</a:t>
                </a:r>
                <a:r>
                  <a:rPr lang="el-GR" i="0" dirty="0" smtClean="0">
                    <a:latin typeface="Cambria Math"/>
                  </a:rPr>
                  <a:t>Δ</a:t>
                </a:r>
                <a:r>
                  <a:rPr lang="en-US" i="0" dirty="0" smtClean="0">
                    <a:latin typeface="Cambria Math"/>
                  </a:rPr>
                  <a:t>𝑇=(4186 𝐽/</a:t>
                </a:r>
                <a:r>
                  <a:rPr lang="en-US" i="0" dirty="0" err="1" smtClean="0">
                    <a:latin typeface="Cambria Math"/>
                  </a:rPr>
                  <a:t>𝑘𝑔°𝐶</a:t>
                </a:r>
                <a:r>
                  <a:rPr lang="en-US" i="0" dirty="0" smtClean="0">
                    <a:latin typeface="Cambria Math"/>
                  </a:rPr>
                  <a:t>)(1</a:t>
                </a:r>
                <a:r>
                  <a:rPr lang="en-US" b="0" i="0" dirty="0" smtClean="0">
                    <a:latin typeface="Cambria Math"/>
                  </a:rPr>
                  <a:t> </a:t>
                </a:r>
                <a:r>
                  <a:rPr lang="en-US" i="0" dirty="0" smtClean="0">
                    <a:latin typeface="Cambria Math"/>
                  </a:rPr>
                  <a:t>𝑘𝑔)(−25</a:t>
                </a:r>
                <a:r>
                  <a:rPr lang="en-US" b="0" i="0" dirty="0" smtClean="0">
                    <a:latin typeface="Cambria Math"/>
                  </a:rPr>
                  <a:t> </a:t>
                </a:r>
                <a:r>
                  <a:rPr lang="en-US" i="0" dirty="0" smtClean="0">
                    <a:latin typeface="Cambria Math"/>
                  </a:rPr>
                  <a:t>°𝐶)=−104650 𝐽</a:t>
                </a:r>
                <a:endParaRPr lang="en-US" dirty="0" smtClean="0"/>
              </a:p>
              <a:p>
                <a:endParaRPr lang="en-US" dirty="0" smtClean="0"/>
              </a:p>
              <a:p>
                <a:r>
                  <a:rPr lang="en-US" i="0" dirty="0" smtClean="0">
                    <a:latin typeface="Cambria Math"/>
                  </a:rPr>
                  <a:t>𝐼𝑐𝑒 𝑤𝑎𝑟𝑚𝑠</a:t>
                </a:r>
                <a:endParaRPr lang="en-US" dirty="0" smtClean="0"/>
              </a:p>
              <a:p>
                <a:r>
                  <a:rPr lang="en-US" i="0" dirty="0" smtClean="0">
                    <a:latin typeface="Cambria Math"/>
                  </a:rPr>
                  <a:t>𝐶=2000</a:t>
                </a:r>
                <a:r>
                  <a:rPr lang="en-US" b="0" i="0" dirty="0" smtClean="0">
                    <a:latin typeface="Cambria Math"/>
                  </a:rPr>
                  <a:t> </a:t>
                </a:r>
                <a:r>
                  <a:rPr lang="en-US" i="0" dirty="0" smtClean="0">
                    <a:latin typeface="Cambria Math"/>
                  </a:rPr>
                  <a:t> 𝐽/</a:t>
                </a:r>
                <a:r>
                  <a:rPr lang="en-US" i="0" dirty="0" err="1" smtClean="0">
                    <a:latin typeface="Cambria Math"/>
                  </a:rPr>
                  <a:t>𝑘𝑔°𝐶</a:t>
                </a:r>
                <a:endParaRPr lang="en-US" dirty="0" smtClean="0"/>
              </a:p>
              <a:p>
                <a:r>
                  <a:rPr lang="en-US" i="0" dirty="0" smtClean="0">
                    <a:latin typeface="Cambria Math"/>
                  </a:rPr>
                  <a:t>𝑚=𝑚</a:t>
                </a:r>
                <a:endParaRPr lang="en-US" dirty="0" smtClean="0"/>
              </a:p>
              <a:p>
                <a:r>
                  <a:rPr lang="en-US" i="0" dirty="0" smtClean="0">
                    <a:latin typeface="Cambria Math"/>
                  </a:rPr>
                  <a:t>Δ</a:t>
                </a:r>
                <a:r>
                  <a:rPr lang="en-US" i="0" dirty="0" smtClean="0">
                    <a:latin typeface="Cambria Math"/>
                  </a:rPr>
                  <a:t>𝑇=0</a:t>
                </a:r>
                <a:r>
                  <a:rPr lang="en-US" b="0" i="0" dirty="0" smtClean="0">
                    <a:latin typeface="Cambria Math"/>
                  </a:rPr>
                  <a:t> </a:t>
                </a:r>
                <a:r>
                  <a:rPr lang="en-US" i="0" dirty="0" smtClean="0">
                    <a:latin typeface="Cambria Math"/>
                  </a:rPr>
                  <a:t>°𝐶−</a:t>
                </a:r>
                <a:r>
                  <a:rPr lang="en-US" i="0" baseline="0" dirty="0" smtClean="0">
                    <a:latin typeface="Cambria Math"/>
                  </a:rPr>
                  <a:t> −5</a:t>
                </a:r>
                <a:r>
                  <a:rPr lang="en-US" b="0" i="0" baseline="0" dirty="0" smtClean="0">
                    <a:latin typeface="Cambria Math"/>
                  </a:rPr>
                  <a:t> </a:t>
                </a:r>
                <a:r>
                  <a:rPr lang="en-US" i="0" dirty="0" smtClean="0">
                    <a:latin typeface="Cambria Math"/>
                  </a:rPr>
                  <a:t>°𝐶=5</a:t>
                </a:r>
                <a:r>
                  <a:rPr lang="en-US" b="0" i="0" dirty="0" smtClean="0">
                    <a:latin typeface="Cambria Math"/>
                  </a:rPr>
                  <a:t> </a:t>
                </a:r>
                <a:r>
                  <a:rPr lang="en-US" i="0" dirty="0" smtClean="0">
                    <a:latin typeface="Cambria Math"/>
                  </a:rPr>
                  <a:t>°𝐶</a:t>
                </a:r>
                <a:endParaRPr lang="en-US" dirty="0" smtClean="0"/>
              </a:p>
              <a:p>
                <a:r>
                  <a:rPr lang="en-US" i="0" dirty="0" smtClean="0">
                    <a:latin typeface="Cambria Math"/>
                  </a:rPr>
                  <a:t>𝑄=(2000 𝐽/(</a:t>
                </a:r>
                <a:r>
                  <a:rPr lang="en-US" i="0" dirty="0" err="1" smtClean="0">
                    <a:latin typeface="Cambria Math"/>
                  </a:rPr>
                  <a:t>𝑘𝑔</a:t>
                </a:r>
                <a:r>
                  <a:rPr lang="en-US" b="0" i="0" dirty="0" smtClean="0">
                    <a:latin typeface="Cambria Math"/>
                  </a:rPr>
                  <a:t>°𝐶))</a:t>
                </a:r>
                <a:r>
                  <a:rPr lang="en-US" i="0" dirty="0" smtClean="0">
                    <a:latin typeface="Cambria Math"/>
                  </a:rPr>
                  <a:t>(𝑚)(5</a:t>
                </a:r>
                <a:r>
                  <a:rPr lang="en-US" b="0" i="0" dirty="0" smtClean="0">
                    <a:latin typeface="Cambria Math"/>
                  </a:rPr>
                  <a:t> </a:t>
                </a:r>
                <a:r>
                  <a:rPr lang="en-US" i="0" dirty="0" smtClean="0">
                    <a:latin typeface="Cambria Math"/>
                  </a:rPr>
                  <a:t>°𝐶)=(10000 𝐽/𝑘𝑔)𝑚</a:t>
                </a:r>
                <a:endParaRPr lang="en-US" dirty="0" smtClean="0"/>
              </a:p>
              <a:p>
                <a:endParaRPr lang="en-US" dirty="0" smtClean="0"/>
              </a:p>
              <a:p>
                <a:r>
                  <a:rPr lang="en-US" i="0" dirty="0" smtClean="0">
                    <a:latin typeface="Cambria Math"/>
                  </a:rPr>
                  <a:t>𝐼𝑐𝑒 𝑚𝑒𝑙𝑡𝑠</a:t>
                </a:r>
                <a:endParaRPr lang="en-US" dirty="0" smtClean="0"/>
              </a:p>
              <a:p>
                <a:r>
                  <a:rPr lang="en-US" i="0" dirty="0" smtClean="0">
                    <a:latin typeface="Cambria Math"/>
                  </a:rPr>
                  <a:t>𝐿</a:t>
                </a:r>
                <a:r>
                  <a:rPr lang="en-US" b="0" i="0" dirty="0" smtClean="0">
                    <a:latin typeface="Cambria Math"/>
                  </a:rPr>
                  <a:t>_𝑓</a:t>
                </a:r>
                <a:r>
                  <a:rPr lang="en-US" i="0" baseline="0" dirty="0" smtClean="0">
                    <a:latin typeface="Cambria Math"/>
                  </a:rPr>
                  <a:t>=335000 𝐽/𝑘𝑔</a:t>
                </a:r>
                <a:endParaRPr lang="en-US" baseline="0" dirty="0" smtClean="0"/>
              </a:p>
              <a:p>
                <a:r>
                  <a:rPr lang="en-US" i="0" baseline="0" dirty="0" smtClean="0">
                    <a:latin typeface="Cambria Math"/>
                  </a:rPr>
                  <a:t>𝑄=𝑚(335000 𝐽/𝑘𝑔)</a:t>
                </a:r>
                <a:endParaRPr lang="en-US" baseline="0" dirty="0" smtClean="0"/>
              </a:p>
              <a:p>
                <a:endParaRPr lang="en-US" baseline="0" dirty="0" smtClean="0"/>
              </a:p>
              <a:p>
                <a:r>
                  <a:rPr lang="en-US" i="0" baseline="0" dirty="0" smtClean="0">
                    <a:latin typeface="Cambria Math"/>
                  </a:rPr>
                  <a:t>𝑄+𝑄+𝑄=0</a:t>
                </a:r>
                <a:endParaRPr lang="en-US" baseline="0" dirty="0" smtClean="0"/>
              </a:p>
              <a:p>
                <a:r>
                  <a:rPr lang="en-US" i="0" baseline="0" dirty="0" smtClean="0">
                    <a:latin typeface="Cambria Math"/>
                  </a:rPr>
                  <a:t>−104650 𝐽+(10000 𝐽/𝑘𝑔)𝑚+(335000 𝐽/𝑘𝑔)𝑚=0</a:t>
                </a:r>
                <a:endParaRPr lang="en-US" baseline="0" dirty="0" smtClean="0"/>
              </a:p>
              <a:p>
                <a:r>
                  <a:rPr lang="en-US" i="0" baseline="0" dirty="0" smtClean="0">
                    <a:latin typeface="Cambria Math"/>
                  </a:rPr>
                  <a:t>(345000 𝐽/𝑘𝑔)𝑚=104650 𝐽</a:t>
                </a:r>
                <a:endParaRPr lang="en-US" baseline="0" dirty="0" smtClean="0"/>
              </a:p>
              <a:p>
                <a:r>
                  <a:rPr lang="en-US" i="0" baseline="0" dirty="0" smtClean="0">
                    <a:latin typeface="Cambria Math"/>
                  </a:rPr>
                  <a:t>𝑚=0.303 𝑘𝑔</a:t>
                </a:r>
                <a:endParaRPr lang="en-US" dirty="0"/>
              </a:p>
            </p:txBody>
          </p:sp>
        </mc:Fallback>
      </mc:AlternateContent>
      <p:sp>
        <p:nvSpPr>
          <p:cNvPr id="4" name="Slide Number Placeholder 3"/>
          <p:cNvSpPr>
            <a:spLocks noGrp="1"/>
          </p:cNvSpPr>
          <p:nvPr>
            <p:ph type="sldNum" sz="quarter" idx="10"/>
          </p:nvPr>
        </p:nvSpPr>
        <p:spPr/>
        <p:txBody>
          <a:bodyPr/>
          <a:lstStyle/>
          <a:p>
            <a:fld id="{1851C198-1C91-4337-AA2B-772DB3482751}" type="slidenum">
              <a:rPr lang="en-US" smtClean="0"/>
              <a:pPr/>
              <a:t>56</a:t>
            </a:fld>
            <a:endParaRPr lang="en-US"/>
          </a:p>
        </p:txBody>
      </p:sp>
    </p:spTree>
    <p:extLst>
      <p:ext uri="{BB962C8B-B14F-4D97-AF65-F5344CB8AC3E}">
        <p14:creationId xmlns:p14="http://schemas.microsoft.com/office/powerpoint/2010/main" val="1065114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57</a:t>
            </a:fld>
            <a:endParaRPr lang="en-US"/>
          </a:p>
        </p:txBody>
      </p:sp>
    </p:spTree>
    <p:extLst>
      <p:ext uri="{BB962C8B-B14F-4D97-AF65-F5344CB8AC3E}">
        <p14:creationId xmlns:p14="http://schemas.microsoft.com/office/powerpoint/2010/main" val="1867200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Remember the molecules of all materials are constantly moving.  More motion means more</a:t>
            </a:r>
            <a:r>
              <a:rPr lang="en-US" baseline="0" dirty="0"/>
              <a:t> energy and a higher temperature.</a:t>
            </a:r>
            <a:endParaRPr lang="en-US" dirty="0"/>
          </a:p>
        </p:txBody>
      </p:sp>
      <p:sp>
        <p:nvSpPr>
          <p:cNvPr id="4" name="Slide Number Placeholder 3"/>
          <p:cNvSpPr>
            <a:spLocks noGrp="1"/>
          </p:cNvSpPr>
          <p:nvPr>
            <p:ph type="sldNum" sz="quarter" idx="10"/>
          </p:nvPr>
        </p:nvSpPr>
        <p:spPr/>
        <p:txBody>
          <a:bodyPr/>
          <a:lstStyle/>
          <a:p>
            <a:fld id="{94F5F1A9-7F3E-4761-B24B-F038774311DA}" type="slidenum">
              <a:rPr lang="en-US" smtClean="0"/>
              <a:pPr/>
              <a:t>60</a:t>
            </a:fld>
            <a:endParaRPr lang="en-US"/>
          </a:p>
        </p:txBody>
      </p:sp>
    </p:spTree>
    <p:extLst>
      <p:ext uri="{BB962C8B-B14F-4D97-AF65-F5344CB8AC3E}">
        <p14:creationId xmlns:p14="http://schemas.microsoft.com/office/powerpoint/2010/main" val="1850265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5F1A9-7F3E-4761-B24B-F038774311DA}" type="slidenum">
              <a:rPr lang="en-US" smtClean="0"/>
              <a:pPr/>
              <a:t>61</a:t>
            </a:fld>
            <a:endParaRPr lang="en-US"/>
          </a:p>
        </p:txBody>
      </p:sp>
    </p:spTree>
    <p:extLst>
      <p:ext uri="{BB962C8B-B14F-4D97-AF65-F5344CB8AC3E}">
        <p14:creationId xmlns:p14="http://schemas.microsoft.com/office/powerpoint/2010/main" val="169277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14E80F-22CA-4184-976D-0887B90DF50C}" type="slidenum">
              <a:rPr lang="en-US" smtClean="0"/>
              <a:pPr/>
              <a:t>8</a:t>
            </a:fld>
            <a:endParaRPr lang="en-US"/>
          </a:p>
        </p:txBody>
      </p:sp>
    </p:spTree>
    <p:extLst>
      <p:ext uri="{BB962C8B-B14F-4D97-AF65-F5344CB8AC3E}">
        <p14:creationId xmlns:p14="http://schemas.microsoft.com/office/powerpoint/2010/main" val="3862232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5F1A9-7F3E-4761-B24B-F038774311DA}" type="slidenum">
              <a:rPr lang="en-US" smtClean="0"/>
              <a:pPr/>
              <a:t>62</a:t>
            </a:fld>
            <a:endParaRPr lang="en-US"/>
          </a:p>
        </p:txBody>
      </p:sp>
    </p:spTree>
    <p:extLst>
      <p:ext uri="{BB962C8B-B14F-4D97-AF65-F5344CB8AC3E}">
        <p14:creationId xmlns:p14="http://schemas.microsoft.com/office/powerpoint/2010/main" val="4209862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63</a:t>
            </a:fld>
            <a:endParaRPr lang="en-US"/>
          </a:p>
        </p:txBody>
      </p:sp>
    </p:spTree>
    <p:extLst>
      <p:ext uri="{BB962C8B-B14F-4D97-AF65-F5344CB8AC3E}">
        <p14:creationId xmlns:p14="http://schemas.microsoft.com/office/powerpoint/2010/main" val="726482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𝑘𝐴</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e>
                          </m:d>
                        </m:num>
                        <m:den>
                          <m:r>
                            <a:rPr lang="en-US" b="0" i="1" smtClean="0">
                              <a:latin typeface="Cambria Math"/>
                            </a:rPr>
                            <m:t>𝑑</m:t>
                          </m:r>
                        </m:den>
                      </m:f>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a:rPr>
                            <m:t>𝑄</m:t>
                          </m:r>
                        </m:num>
                        <m:den>
                          <m:r>
                            <a:rPr lang="en-US" b="0" i="1" dirty="0" smtClean="0">
                              <a:latin typeface="Cambria Math"/>
                            </a:rPr>
                            <m:t>3600 </m:t>
                          </m:r>
                          <m:r>
                            <a:rPr lang="en-US" b="0" i="1" dirty="0" smtClean="0">
                              <a:latin typeface="Cambria Math"/>
                            </a:rPr>
                            <m:t>𝑠</m:t>
                          </m:r>
                        </m:den>
                      </m:f>
                      <m:r>
                        <a:rPr lang="en-US" i="1" dirty="0" smtClean="0">
                          <a:latin typeface="Cambria Math"/>
                        </a:rPr>
                        <m:t>=</m:t>
                      </m:r>
                      <m:f>
                        <m:fPr>
                          <m:ctrlPr>
                            <a:rPr lang="en-US" i="1" dirty="0" smtClean="0">
                              <a:latin typeface="Cambria Math" panose="02040503050406030204" pitchFamily="18" charset="0"/>
                            </a:rPr>
                          </m:ctrlPr>
                        </m:fPr>
                        <m:num>
                          <m:d>
                            <m:dPr>
                              <m:ctrlPr>
                                <a:rPr lang="en-US" i="1" dirty="0" smtClean="0">
                                  <a:latin typeface="Cambria Math" panose="02040503050406030204" pitchFamily="18" charset="0"/>
                                </a:rPr>
                              </m:ctrlPr>
                            </m:dPr>
                            <m:e>
                              <m:r>
                                <a:rPr lang="en-US" i="1" dirty="0" smtClean="0">
                                  <a:latin typeface="Cambria Math"/>
                                </a:rPr>
                                <m:t>0.01</m:t>
                              </m:r>
                              <m:f>
                                <m:fPr>
                                  <m:ctrlPr>
                                    <a:rPr lang="en-US" i="1" dirty="0" smtClean="0">
                                      <a:latin typeface="Cambria Math" panose="02040503050406030204" pitchFamily="18" charset="0"/>
                                    </a:rPr>
                                  </m:ctrlPr>
                                </m:fPr>
                                <m:num>
                                  <m:r>
                                    <a:rPr lang="en-US" i="1" dirty="0" smtClean="0">
                                      <a:latin typeface="Cambria Math"/>
                                    </a:rPr>
                                    <m:t>𝐽</m:t>
                                  </m:r>
                                </m:num>
                                <m:den>
                                  <m:r>
                                    <a:rPr lang="en-US" i="1" dirty="0" err="1" smtClean="0">
                                      <a:latin typeface="Cambria Math"/>
                                    </a:rPr>
                                    <m:t>𝑠𝑚</m:t>
                                  </m:r>
                                  <m:r>
                                    <a:rPr lang="en-US" i="1" dirty="0" err="1" smtClean="0">
                                      <a:latin typeface="Cambria Math"/>
                                    </a:rPr>
                                    <m:t>°</m:t>
                                  </m:r>
                                  <m:r>
                                    <a:rPr lang="en-US" i="1" dirty="0" err="1" smtClean="0">
                                      <a:latin typeface="Cambria Math"/>
                                    </a:rPr>
                                    <m:t>𝐶</m:t>
                                  </m:r>
                                </m:den>
                              </m:f>
                            </m:e>
                          </m:d>
                          <m:d>
                            <m:dPr>
                              <m:ctrlPr>
                                <a:rPr lang="en-US" i="1" dirty="0" smtClean="0">
                                  <a:latin typeface="Cambria Math" panose="02040503050406030204" pitchFamily="18" charset="0"/>
                                </a:rPr>
                              </m:ctrlPr>
                            </m:dPr>
                            <m:e>
                              <m:r>
                                <a:rPr lang="en-US" i="1" dirty="0" smtClean="0">
                                  <a:latin typeface="Cambria Math"/>
                                </a:rPr>
                                <m:t>4</m:t>
                              </m:r>
                              <m:r>
                                <a:rPr lang="en-US" b="0" i="1" dirty="0" smtClean="0">
                                  <a:latin typeface="Cambria Math"/>
                                </a:rPr>
                                <m:t> </m:t>
                              </m:r>
                              <m:sSup>
                                <m:sSupPr>
                                  <m:ctrlPr>
                                    <a:rPr lang="en-US" b="0" i="1" dirty="0" smtClean="0">
                                      <a:latin typeface="Cambria Math" panose="02040503050406030204" pitchFamily="18" charset="0"/>
                                    </a:rPr>
                                  </m:ctrlPr>
                                </m:sSupPr>
                                <m:e>
                                  <m:r>
                                    <a:rPr lang="en-US" i="1" dirty="0" smtClean="0">
                                      <a:latin typeface="Cambria Math"/>
                                    </a:rPr>
                                    <m:t>𝑚</m:t>
                                  </m:r>
                                </m:e>
                                <m:sup>
                                  <m:r>
                                    <a:rPr lang="en-US" b="0" i="1" dirty="0" smtClean="0">
                                      <a:latin typeface="Cambria Math"/>
                                    </a:rPr>
                                    <m:t>2</m:t>
                                  </m:r>
                                </m:sup>
                              </m:sSup>
                            </m:e>
                          </m:d>
                          <m:d>
                            <m:dPr>
                              <m:ctrlPr>
                                <a:rPr lang="en-US" b="0" i="1" baseline="0" dirty="0" smtClean="0">
                                  <a:latin typeface="Cambria Math" panose="02040503050406030204" pitchFamily="18" charset="0"/>
                                </a:rPr>
                              </m:ctrlPr>
                            </m:dPr>
                            <m:e>
                              <m:r>
                                <a:rPr lang="en-US" i="1" baseline="0" dirty="0" smtClean="0">
                                  <a:latin typeface="Cambria Math"/>
                                </a:rPr>
                                <m:t>25</m:t>
                              </m:r>
                              <m:r>
                                <a:rPr lang="en-US" b="0" i="1" baseline="0" dirty="0" smtClean="0">
                                  <a:latin typeface="Cambria Math"/>
                                </a:rPr>
                                <m:t> </m:t>
                              </m:r>
                              <m:r>
                                <a:rPr lang="en-US" i="1" dirty="0" smtClean="0">
                                  <a:latin typeface="Cambria Math"/>
                                </a:rPr>
                                <m:t>°</m:t>
                              </m:r>
                              <m:r>
                                <a:rPr lang="en-US" i="1" dirty="0" smtClean="0">
                                  <a:latin typeface="Cambria Math"/>
                                </a:rPr>
                                <m:t>𝐶</m:t>
                              </m:r>
                              <m:r>
                                <a:rPr lang="en-US" i="1" dirty="0" smtClean="0">
                                  <a:latin typeface="Cambria Math"/>
                                </a:rPr>
                                <m:t>−5 °</m:t>
                              </m:r>
                              <m:r>
                                <a:rPr lang="en-US" i="1" dirty="0" smtClean="0">
                                  <a:latin typeface="Cambria Math"/>
                                </a:rPr>
                                <m:t>𝐶</m:t>
                              </m:r>
                            </m:e>
                          </m:d>
                        </m:num>
                        <m:den>
                          <m:r>
                            <a:rPr lang="en-US" i="1" dirty="0" smtClean="0">
                              <a:latin typeface="Cambria Math"/>
                            </a:rPr>
                            <m:t>0.03</m:t>
                          </m:r>
                          <m:r>
                            <a:rPr lang="en-US" b="0" i="1" dirty="0" smtClean="0">
                              <a:latin typeface="Cambria Math"/>
                            </a:rPr>
                            <m:t> </m:t>
                          </m:r>
                          <m:r>
                            <a:rPr lang="en-US" i="1" dirty="0" smtClean="0">
                              <a:latin typeface="Cambria Math"/>
                            </a:rPr>
                            <m:t>𝑚</m:t>
                          </m:r>
                        </m:den>
                      </m:f>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𝑄</m:t>
                      </m:r>
                      <m:r>
                        <a:rPr lang="en-US" i="1" dirty="0" smtClean="0">
                          <a:latin typeface="Cambria Math"/>
                        </a:rPr>
                        <m:t>=96000 </m:t>
                      </m:r>
                      <m:r>
                        <a:rPr lang="en-US" i="1" dirty="0" smtClean="0">
                          <a:latin typeface="Cambria Math"/>
                        </a:rPr>
                        <m:t>𝐽</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b="0" i="0" smtClean="0">
                    <a:latin typeface="Cambria Math"/>
                  </a:rPr>
                  <a:t>𝑄/𝑡=𝑘𝐴(𝑇_2−𝑇_1 )/𝑑</a:t>
                </a:r>
                <a:endParaRPr lang="en-US" b="0" i="1" dirty="0" smtClean="0">
                  <a:latin typeface="Cambria Math"/>
                </a:endParaRPr>
              </a:p>
              <a:p>
                <a:r>
                  <a:rPr lang="en-US" i="0" dirty="0" smtClean="0">
                    <a:latin typeface="Cambria Math"/>
                  </a:rPr>
                  <a:t>𝑄</a:t>
                </a:r>
                <a:r>
                  <a:rPr lang="en-US" b="0" i="0" dirty="0" smtClean="0">
                    <a:latin typeface="Cambria Math"/>
                  </a:rPr>
                  <a:t>/(3600 𝑠)</a:t>
                </a:r>
                <a:r>
                  <a:rPr lang="en-US" i="0" dirty="0" smtClean="0">
                    <a:latin typeface="Cambria Math"/>
                  </a:rPr>
                  <a:t>=(</a:t>
                </a:r>
                <a:r>
                  <a:rPr lang="en-US" i="0" dirty="0" smtClean="0">
                    <a:latin typeface="Cambria Math"/>
                  </a:rPr>
                  <a:t>0.01 𝐽/(</a:t>
                </a:r>
                <a:r>
                  <a:rPr lang="en-US" i="0" dirty="0" err="1" smtClean="0">
                    <a:latin typeface="Cambria Math"/>
                  </a:rPr>
                  <a:t>𝑠𝑚°𝐶</a:t>
                </a:r>
                <a:r>
                  <a:rPr lang="en-US" i="0" dirty="0" smtClean="0">
                    <a:latin typeface="Cambria Math"/>
                  </a:rPr>
                  <a:t>))(4</a:t>
                </a:r>
                <a:r>
                  <a:rPr lang="en-US" b="0" i="0" dirty="0" smtClean="0">
                    <a:latin typeface="Cambria Math"/>
                  </a:rPr>
                  <a:t> </a:t>
                </a:r>
                <a:r>
                  <a:rPr lang="en-US" i="0" dirty="0" smtClean="0">
                    <a:latin typeface="Cambria Math"/>
                  </a:rPr>
                  <a:t>𝑚</a:t>
                </a:r>
                <a:r>
                  <a:rPr lang="en-US" b="0" i="0" dirty="0" smtClean="0">
                    <a:latin typeface="Cambria Math"/>
                  </a:rPr>
                  <a:t>^2</a:t>
                </a:r>
                <a:r>
                  <a:rPr lang="en-US" b="0" i="0" baseline="0" dirty="0" smtClean="0">
                    <a:latin typeface="Cambria Math"/>
                  </a:rPr>
                  <a:t> )(</a:t>
                </a:r>
                <a:r>
                  <a:rPr lang="en-US" i="0" baseline="0" dirty="0" smtClean="0">
                    <a:latin typeface="Cambria Math"/>
                  </a:rPr>
                  <a:t>25</a:t>
                </a:r>
                <a:r>
                  <a:rPr lang="en-US" b="0" i="0" baseline="0" dirty="0" smtClean="0">
                    <a:latin typeface="Cambria Math"/>
                  </a:rPr>
                  <a:t> </a:t>
                </a:r>
                <a:r>
                  <a:rPr lang="en-US" i="0" dirty="0" smtClean="0">
                    <a:latin typeface="Cambria Math"/>
                  </a:rPr>
                  <a:t>°𝐶−5</a:t>
                </a:r>
                <a:r>
                  <a:rPr lang="en-US" b="0" i="0" dirty="0" smtClean="0">
                    <a:latin typeface="Cambria Math"/>
                  </a:rPr>
                  <a:t> </a:t>
                </a:r>
                <a:r>
                  <a:rPr lang="en-US" i="0" dirty="0" smtClean="0">
                    <a:latin typeface="Cambria Math"/>
                  </a:rPr>
                  <a:t>°𝐶)</a:t>
                </a:r>
                <a:r>
                  <a:rPr lang="en-US" i="0" dirty="0" smtClean="0">
                    <a:latin typeface="Cambria Math"/>
                  </a:rPr>
                  <a:t>/(</a:t>
                </a:r>
                <a:r>
                  <a:rPr lang="en-US" i="0" dirty="0" smtClean="0">
                    <a:latin typeface="Cambria Math"/>
                  </a:rPr>
                  <a:t>0.03</a:t>
                </a:r>
                <a:r>
                  <a:rPr lang="en-US" b="0" i="0" dirty="0" smtClean="0">
                    <a:latin typeface="Cambria Math"/>
                  </a:rPr>
                  <a:t> </a:t>
                </a:r>
                <a:r>
                  <a:rPr lang="en-US" i="0" dirty="0" smtClean="0">
                    <a:latin typeface="Cambria Math"/>
                  </a:rPr>
                  <a:t>𝑚</a:t>
                </a:r>
                <a:r>
                  <a:rPr lang="en-US" i="0" dirty="0" smtClean="0">
                    <a:latin typeface="Cambria Math"/>
                  </a:rPr>
                  <a:t>)</a:t>
                </a:r>
                <a:endParaRPr lang="en-US" dirty="0" smtClean="0"/>
              </a:p>
              <a:p>
                <a:r>
                  <a:rPr lang="en-US" i="0" dirty="0" smtClean="0">
                    <a:latin typeface="Cambria Math"/>
                  </a:rPr>
                  <a:t>𝑄=96000 </a:t>
                </a:r>
                <a:r>
                  <a:rPr lang="en-US" i="0" dirty="0" smtClean="0">
                    <a:latin typeface="Cambria Math"/>
                  </a:rPr>
                  <a:t>𝐽</a:t>
                </a:r>
                <a:endParaRPr lang="en-US" dirty="0"/>
              </a:p>
            </p:txBody>
          </p:sp>
        </mc:Fallback>
      </mc:AlternateContent>
      <p:sp>
        <p:nvSpPr>
          <p:cNvPr id="4" name="Slide Number Placeholder 3"/>
          <p:cNvSpPr>
            <a:spLocks noGrp="1"/>
          </p:cNvSpPr>
          <p:nvPr>
            <p:ph type="sldNum" sz="quarter" idx="10"/>
          </p:nvPr>
        </p:nvSpPr>
        <p:spPr/>
        <p:txBody>
          <a:bodyPr/>
          <a:lstStyle/>
          <a:p>
            <a:fld id="{94F5F1A9-7F3E-4761-B24B-F038774311DA}" type="slidenum">
              <a:rPr lang="en-US" smtClean="0"/>
              <a:pPr/>
              <a:t>64</a:t>
            </a:fld>
            <a:endParaRPr lang="en-US"/>
          </a:p>
        </p:txBody>
      </p:sp>
    </p:spTree>
    <p:extLst>
      <p:ext uri="{BB962C8B-B14F-4D97-AF65-F5344CB8AC3E}">
        <p14:creationId xmlns:p14="http://schemas.microsoft.com/office/powerpoint/2010/main" val="2569728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𝑘𝐴</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e>
                          </m:d>
                        </m:num>
                        <m:den>
                          <m:r>
                            <a:rPr lang="en-US" b="0" i="1" smtClean="0">
                              <a:latin typeface="Cambria Math"/>
                            </a:rPr>
                            <m:t>𝑑</m:t>
                          </m:r>
                        </m:den>
                      </m:f>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0.84</m:t>
                              </m:r>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𝑠𝑚</m:t>
                                  </m:r>
                                  <m:r>
                                    <a:rPr lang="en-US" b="0" i="1" smtClean="0">
                                      <a:latin typeface="Cambria Math"/>
                                    </a:rPr>
                                    <m:t>°</m:t>
                                  </m:r>
                                  <m:r>
                                    <a:rPr lang="en-US" b="0" i="1" smtClean="0">
                                      <a:latin typeface="Cambria Math"/>
                                    </a:rPr>
                                    <m:t>𝐶</m:t>
                                  </m:r>
                                </m:den>
                              </m:f>
                            </m:e>
                          </m:d>
                          <m:d>
                            <m:dPr>
                              <m:ctrlPr>
                                <a:rPr lang="en-US" b="0" i="1" smtClean="0">
                                  <a:latin typeface="Cambria Math" panose="02040503050406030204" pitchFamily="18" charset="0"/>
                                </a:rPr>
                              </m:ctrlPr>
                            </m:dPr>
                            <m:e>
                              <m:r>
                                <a:rPr lang="en-US" b="0" i="1" smtClean="0">
                                  <a:latin typeface="Cambria Math"/>
                                </a:rPr>
                                <m:t>2.0 </m:t>
                              </m:r>
                              <m:r>
                                <a:rPr lang="en-US" b="0" i="1" smtClean="0">
                                  <a:latin typeface="Cambria Math"/>
                                </a:rPr>
                                <m:t>𝑚</m:t>
                              </m:r>
                              <m:r>
                                <a:rPr lang="en-US" b="0" i="1" smtClean="0">
                                  <a:latin typeface="Cambria Math"/>
                                </a:rPr>
                                <m:t>×1.5 </m:t>
                              </m:r>
                              <m:r>
                                <a:rPr lang="en-US" b="0" i="1" smtClean="0">
                                  <a:latin typeface="Cambria Math"/>
                                </a:rPr>
                                <m:t>𝑚</m:t>
                              </m:r>
                            </m:e>
                          </m:d>
                          <m:d>
                            <m:dPr>
                              <m:ctrlPr>
                                <a:rPr lang="en-US" b="0" i="1" smtClean="0">
                                  <a:latin typeface="Cambria Math" panose="02040503050406030204" pitchFamily="18" charset="0"/>
                                </a:rPr>
                              </m:ctrlPr>
                            </m:dPr>
                            <m:e>
                              <m:r>
                                <a:rPr lang="en-US" b="0" i="1" smtClean="0">
                                  <a:latin typeface="Cambria Math"/>
                                </a:rPr>
                                <m:t>15.0 °</m:t>
                              </m:r>
                              <m:r>
                                <a:rPr lang="en-US" b="0" i="1" smtClean="0">
                                  <a:latin typeface="Cambria Math"/>
                                </a:rPr>
                                <m:t>𝐶</m:t>
                              </m:r>
                              <m:r>
                                <a:rPr lang="en-US" b="0" i="1" smtClean="0">
                                  <a:latin typeface="Cambria Math"/>
                                </a:rPr>
                                <m:t>−14.0 °</m:t>
                              </m:r>
                              <m:r>
                                <a:rPr lang="en-US" b="0" i="1" smtClean="0">
                                  <a:latin typeface="Cambria Math"/>
                                </a:rPr>
                                <m:t>𝐶</m:t>
                              </m:r>
                            </m:e>
                          </m:d>
                        </m:num>
                        <m:den>
                          <m:r>
                            <a:rPr lang="en-US" b="0" i="1" smtClean="0">
                              <a:latin typeface="Cambria Math"/>
                            </a:rPr>
                            <m:t>3.2×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𝑚</m:t>
                          </m:r>
                        </m:den>
                      </m:f>
                      <m:r>
                        <a:rPr lang="en-US" b="0" i="1" smtClean="0">
                          <a:latin typeface="Cambria Math"/>
                        </a:rPr>
                        <m:t>=790 </m:t>
                      </m:r>
                      <m:r>
                        <a:rPr lang="en-US" b="0" i="1" smtClean="0">
                          <a:latin typeface="Cambria Math"/>
                        </a:rPr>
                        <m:t>𝐽</m:t>
                      </m:r>
                      <m:r>
                        <a:rPr lang="en-US" b="0" i="1" smtClean="0">
                          <a:latin typeface="Cambria Math"/>
                        </a:rPr>
                        <m:t>/</m:t>
                      </m:r>
                      <m:r>
                        <a:rPr lang="en-US" b="0" i="1" smtClean="0">
                          <a:latin typeface="Cambria Math"/>
                        </a:rPr>
                        <m:t>𝑠</m:t>
                      </m:r>
                    </m:oMath>
                  </m:oMathPara>
                </a14:m>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𝑄</a:t>
                </a:r>
                <a:r>
                  <a:rPr lang="en-US" b="0" i="0" smtClean="0">
                    <a:latin typeface="Cambria Math"/>
                  </a:rPr>
                  <a:t>/</a:t>
                </a:r>
                <a:r>
                  <a:rPr lang="en-US" b="0" i="0" smtClean="0">
                    <a:latin typeface="Cambria Math"/>
                  </a:rPr>
                  <a:t>𝑡=𝑘𝐴(𝑇_2−𝑇_1 )/𝑑</a:t>
                </a:r>
                <a:endParaRPr lang="en-US" b="0" i="1" dirty="0" smtClean="0">
                  <a:latin typeface="Cambria Math"/>
                </a:endParaRPr>
              </a:p>
              <a:p>
                <a:r>
                  <a:rPr lang="en-US" b="0" i="0" smtClean="0">
                    <a:latin typeface="Cambria Math"/>
                  </a:rPr>
                  <a:t>𝑄/𝑡=(0.84 𝐽/(𝑠𝑚°𝐶))(2.0 𝑚×1.5 𝑚)(15.0 °𝐶−14.0 °𝐶)/(3.2×〖10〗^(−3)  𝑚)=790 𝐽/𝑠</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65</a:t>
            </a:fld>
            <a:endParaRPr lang="en-US"/>
          </a:p>
        </p:txBody>
      </p:sp>
    </p:spTree>
    <p:extLst>
      <p:ext uri="{BB962C8B-B14F-4D97-AF65-F5344CB8AC3E}">
        <p14:creationId xmlns:p14="http://schemas.microsoft.com/office/powerpoint/2010/main" val="42845604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66</a:t>
            </a:fld>
            <a:endParaRPr lang="en-US"/>
          </a:p>
        </p:txBody>
      </p:sp>
    </p:spTree>
    <p:extLst>
      <p:ext uri="{BB962C8B-B14F-4D97-AF65-F5344CB8AC3E}">
        <p14:creationId xmlns:p14="http://schemas.microsoft.com/office/powerpoint/2010/main" val="4280595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69</a:t>
            </a:fld>
            <a:endParaRPr lang="en-US"/>
          </a:p>
        </p:txBody>
      </p:sp>
    </p:spTree>
    <p:extLst>
      <p:ext uri="{BB962C8B-B14F-4D97-AF65-F5344CB8AC3E}">
        <p14:creationId xmlns:p14="http://schemas.microsoft.com/office/powerpoint/2010/main" val="3656661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a:t>Cooling the man:</a:t>
                </a:r>
                <a:r>
                  <a:rPr lang="en-US" b="0" baseline="0" dirty="0"/>
                  <a:t> </a:t>
                </a:r>
                <a14:m>
                  <m:oMath xmlns:m="http://schemas.openxmlformats.org/officeDocument/2006/math">
                    <m:r>
                      <a:rPr lang="en-US" b="0" i="1" smtClean="0">
                        <a:latin typeface="Cambria Math"/>
                      </a:rPr>
                      <m:t>𝑄</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𝑚𝑎𝑛</m:t>
                        </m:r>
                      </m:sub>
                    </m:sSub>
                    <m:r>
                      <a:rPr lang="en-US" b="0" i="1" smtClean="0">
                        <a:latin typeface="Cambria Math"/>
                      </a:rPr>
                      <m:t>𝑐</m:t>
                    </m:r>
                    <m:r>
                      <m:rPr>
                        <m:sty m:val="p"/>
                      </m:rPr>
                      <a:rPr lang="en-US" b="0" i="0" smtClean="0">
                        <a:latin typeface="Cambria Math"/>
                      </a:rPr>
                      <m:t>Δ</m:t>
                    </m:r>
                    <m:r>
                      <a:rPr lang="en-US" b="0" i="1" smtClean="0">
                        <a:latin typeface="Cambria Math"/>
                      </a:rPr>
                      <m:t>𝑇</m:t>
                    </m:r>
                  </m:oMath>
                </a14:m>
                <a:endParaRPr lang="en-US" b="0" dirty="0"/>
              </a:p>
              <a:p>
                <a:r>
                  <a:rPr lang="en-US" dirty="0"/>
                  <a:t>Evaporating the sweat: </a:t>
                </a:r>
                <a14:m>
                  <m:oMath xmlns:m="http://schemas.openxmlformats.org/officeDocument/2006/math">
                    <m:r>
                      <a:rPr lang="en-US" b="0" i="1" smtClean="0">
                        <a:latin typeface="Cambria Math"/>
                      </a:rPr>
                      <m:t>𝑄</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𝑠𝑤𝑒𝑎𝑡</m:t>
                        </m:r>
                      </m:sub>
                    </m:sSub>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𝑣</m:t>
                        </m:r>
                        <m:d>
                          <m:dPr>
                            <m:ctrlPr>
                              <a:rPr lang="en-US" b="0" i="1" smtClean="0">
                                <a:latin typeface="Cambria Math" panose="02040503050406030204" pitchFamily="18" charset="0"/>
                              </a:rPr>
                            </m:ctrlPr>
                          </m:dPr>
                          <m:e>
                            <m:r>
                              <a:rPr lang="en-US" b="0" i="1" smtClean="0">
                                <a:latin typeface="Cambria Math"/>
                              </a:rPr>
                              <m:t>37°</m:t>
                            </m:r>
                            <m:r>
                              <a:rPr lang="en-US" b="0" i="1" smtClean="0">
                                <a:latin typeface="Cambria Math"/>
                              </a:rPr>
                              <m:t>𝐶</m:t>
                            </m:r>
                          </m:e>
                        </m:d>
                      </m:sub>
                    </m:sSub>
                  </m:oMath>
                </a14:m>
                <a:endParaRPr lang="en-US" b="0" dirty="0"/>
              </a:p>
              <a:p>
                <a:r>
                  <a:rPr lang="en-US" dirty="0"/>
                  <a:t>No net heat</a:t>
                </a:r>
                <a:r>
                  <a:rPr lang="en-US" baseline="0" dirty="0"/>
                  <a:t> loss</a:t>
                </a:r>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𝑚𝑎𝑛</m:t>
                          </m:r>
                        </m:sub>
                      </m:sSub>
                      <m:r>
                        <a:rPr lang="en-US" b="0" i="1" smtClean="0">
                          <a:latin typeface="Cambria Math"/>
                        </a:rPr>
                        <m:t>𝑐</m:t>
                      </m:r>
                      <m:r>
                        <m:rPr>
                          <m:sty m:val="p"/>
                        </m:rPr>
                        <a:rPr lang="en-US" b="0" i="0" smtClean="0">
                          <a:latin typeface="Cambria Math"/>
                        </a:rPr>
                        <m:t>Δ</m:t>
                      </m:r>
                      <m:r>
                        <a:rPr lang="en-US" b="0" i="1" smtClean="0">
                          <a:latin typeface="Cambria Math"/>
                        </a:rPr>
                        <m:t>𝑇</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𝑠𝑤𝑒𝑎𝑡</m:t>
                          </m:r>
                        </m:sub>
                      </m:sSub>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𝑣</m:t>
                          </m:r>
                          <m:d>
                            <m:dPr>
                              <m:ctrlPr>
                                <a:rPr lang="en-US" b="0" i="1" smtClean="0">
                                  <a:latin typeface="Cambria Math" panose="02040503050406030204" pitchFamily="18" charset="0"/>
                                </a:rPr>
                              </m:ctrlPr>
                            </m:dPr>
                            <m:e>
                              <m:r>
                                <a:rPr lang="en-US" b="0" i="1" smtClean="0">
                                  <a:latin typeface="Cambria Math"/>
                                </a:rPr>
                                <m:t>37°</m:t>
                              </m:r>
                              <m:r>
                                <a:rPr lang="en-US" b="0" i="1" smtClean="0">
                                  <a:latin typeface="Cambria Math"/>
                                </a:rPr>
                                <m:t>𝐶</m:t>
                              </m:r>
                            </m:e>
                          </m:d>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𝑣</m:t>
                          </m:r>
                          <m:d>
                            <m:dPr>
                              <m:ctrlPr>
                                <a:rPr lang="en-US" b="0" i="1" smtClean="0">
                                  <a:latin typeface="Cambria Math" panose="02040503050406030204" pitchFamily="18" charset="0"/>
                                </a:rPr>
                              </m:ctrlPr>
                            </m:dPr>
                            <m:e>
                              <m:r>
                                <a:rPr lang="en-US" b="0" i="1" smtClean="0">
                                  <a:latin typeface="Cambria Math"/>
                                </a:rPr>
                                <m:t>37°</m:t>
                              </m:r>
                              <m:r>
                                <a:rPr lang="en-US" b="0" i="1" smtClean="0">
                                  <a:latin typeface="Cambria Math"/>
                                </a:rPr>
                                <m:t>𝐶</m:t>
                              </m:r>
                            </m:e>
                          </m:d>
                        </m:sub>
                      </m:sSub>
                      <m:r>
                        <a:rPr lang="en-US" b="0" i="1" smtClean="0">
                          <a:latin typeface="Cambria Math"/>
                        </a:rPr>
                        <m:t>=2430</m:t>
                      </m:r>
                      <m:f>
                        <m:fPr>
                          <m:ctrlPr>
                            <a:rPr lang="en-US" b="0" i="1" smtClean="0">
                              <a:latin typeface="Cambria Math" panose="02040503050406030204" pitchFamily="18" charset="0"/>
                            </a:rPr>
                          </m:ctrlPr>
                        </m:fPr>
                        <m:num>
                          <m:r>
                            <a:rPr lang="en-US" b="0" i="1" smtClean="0">
                              <a:latin typeface="Cambria Math"/>
                            </a:rPr>
                            <m:t>𝑘𝐽</m:t>
                          </m:r>
                        </m:num>
                        <m:den>
                          <m:r>
                            <a:rPr lang="en-US" b="0" i="1" smtClean="0">
                              <a:latin typeface="Cambria Math"/>
                            </a:rPr>
                            <m:t>𝑘𝑔</m:t>
                          </m:r>
                        </m:den>
                      </m:f>
                      <m:r>
                        <a:rPr lang="en-US" b="0" i="1" smtClean="0">
                          <a:latin typeface="Cambria Math"/>
                        </a:rPr>
                        <m:t>=2.43×</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6</m:t>
                          </m:r>
                        </m:sup>
                      </m:sSup>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𝑘𝑔</m:t>
                          </m:r>
                        </m:den>
                      </m:f>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80 </m:t>
                          </m:r>
                          <m:r>
                            <a:rPr lang="en-US" b="0" i="1" smtClean="0">
                              <a:latin typeface="Cambria Math"/>
                            </a:rPr>
                            <m:t>𝑘𝑔</m:t>
                          </m:r>
                        </m:e>
                      </m:d>
                      <m:d>
                        <m:dPr>
                          <m:ctrlPr>
                            <a:rPr lang="en-US" b="0" i="1" smtClean="0">
                              <a:latin typeface="Cambria Math" panose="02040503050406030204" pitchFamily="18" charset="0"/>
                            </a:rPr>
                          </m:ctrlPr>
                        </m:dPr>
                        <m:e>
                          <m:r>
                            <a:rPr lang="en-US" sz="1200" b="0" i="1" u="none" strike="noStrike" kern="1200" baseline="0" dirty="0" smtClean="0">
                              <a:solidFill>
                                <a:schemeClr val="tx1"/>
                              </a:solidFill>
                              <a:latin typeface="Cambria Math"/>
                              <a:ea typeface="+mn-ea"/>
                              <a:cs typeface="+mn-cs"/>
                            </a:rPr>
                            <m:t>3500</m:t>
                          </m:r>
                          <m:f>
                            <m:fPr>
                              <m:ctrlPr>
                                <a:rPr lang="en-US" sz="1200" b="0" i="1" u="none" strike="noStrike" kern="1200" baseline="0" dirty="0" smtClean="0">
                                  <a:solidFill>
                                    <a:schemeClr val="tx1"/>
                                  </a:solidFill>
                                  <a:latin typeface="Cambria Math" panose="02040503050406030204" pitchFamily="18" charset="0"/>
                                  <a:ea typeface="+mn-ea"/>
                                  <a:cs typeface="+mn-cs"/>
                                </a:rPr>
                              </m:ctrlPr>
                            </m:fPr>
                            <m:num>
                              <m:r>
                                <a:rPr lang="en-US" sz="1200" b="0" i="1" u="none" strike="noStrike" kern="1200" baseline="0" dirty="0" smtClean="0">
                                  <a:solidFill>
                                    <a:schemeClr val="tx1"/>
                                  </a:solidFill>
                                  <a:latin typeface="Cambria Math"/>
                                  <a:ea typeface="+mn-ea"/>
                                  <a:cs typeface="+mn-cs"/>
                                </a:rPr>
                                <m:t>𝐽</m:t>
                              </m:r>
                            </m:num>
                            <m:den>
                              <m:r>
                                <a:rPr lang="en-US" sz="1200" b="0" i="1" u="none" strike="noStrike" kern="1200" baseline="0" dirty="0" smtClean="0">
                                  <a:solidFill>
                                    <a:schemeClr val="tx1"/>
                                  </a:solidFill>
                                  <a:latin typeface="Cambria Math"/>
                                  <a:ea typeface="+mn-ea"/>
                                  <a:cs typeface="+mn-cs"/>
                                </a:rPr>
                                <m:t>𝑘𝑔</m:t>
                              </m:r>
                              <m:r>
                                <a:rPr lang="en-US" sz="1200" b="0" i="1" u="none" strike="noStrike" kern="1200" baseline="0" dirty="0" smtClean="0">
                                  <a:solidFill>
                                    <a:schemeClr val="tx1"/>
                                  </a:solidFill>
                                  <a:latin typeface="Cambria Math"/>
                                  <a:ea typeface="+mn-ea"/>
                                  <a:cs typeface="+mn-cs"/>
                                </a:rPr>
                                <m:t>⋅°</m:t>
                              </m:r>
                              <m:r>
                                <a:rPr lang="en-US" sz="1200" b="0" i="1" u="none" strike="noStrike" kern="1200" baseline="0" dirty="0" smtClean="0">
                                  <a:solidFill>
                                    <a:schemeClr val="tx1"/>
                                  </a:solidFill>
                                  <a:latin typeface="Cambria Math"/>
                                  <a:ea typeface="+mn-ea"/>
                                  <a:cs typeface="+mn-cs"/>
                                </a:rPr>
                                <m:t>𝐶</m:t>
                              </m:r>
                            </m:den>
                          </m:f>
                        </m:e>
                      </m:d>
                      <m:d>
                        <m:dPr>
                          <m:ctrlPr>
                            <a:rPr lang="en-US" sz="1200" b="0" i="1" u="none" strike="noStrike" kern="1200" baseline="0" dirty="0" smtClean="0">
                              <a:solidFill>
                                <a:schemeClr val="tx1"/>
                              </a:solidFill>
                              <a:latin typeface="Cambria Math" panose="02040503050406030204" pitchFamily="18" charset="0"/>
                              <a:ea typeface="+mn-ea"/>
                              <a:cs typeface="+mn-cs"/>
                            </a:rPr>
                          </m:ctrlPr>
                        </m:dPr>
                        <m:e>
                          <m:r>
                            <a:rPr lang="en-US" sz="1200" b="0" i="1" u="none" strike="noStrike" kern="1200" baseline="0" dirty="0" smtClean="0">
                              <a:solidFill>
                                <a:schemeClr val="tx1"/>
                              </a:solidFill>
                              <a:latin typeface="Cambria Math"/>
                              <a:ea typeface="+mn-ea"/>
                              <a:cs typeface="+mn-cs"/>
                            </a:rPr>
                            <m:t>1 °</m:t>
                          </m:r>
                          <m:r>
                            <a:rPr lang="en-US" sz="1200" b="0" i="1" u="none" strike="noStrike" kern="1200" baseline="0" dirty="0" smtClean="0">
                              <a:solidFill>
                                <a:schemeClr val="tx1"/>
                              </a:solidFill>
                              <a:latin typeface="Cambria Math"/>
                              <a:ea typeface="+mn-ea"/>
                              <a:cs typeface="+mn-cs"/>
                            </a:rPr>
                            <m:t>𝐶</m:t>
                          </m:r>
                        </m:e>
                      </m:d>
                      <m:r>
                        <a:rPr lang="en-US" sz="1200" b="0" i="1" u="none" strike="noStrike" kern="1200" baseline="0" dirty="0" smtClean="0">
                          <a:solidFill>
                            <a:schemeClr val="tx1"/>
                          </a:solidFill>
                          <a:latin typeface="Cambria Math"/>
                          <a:ea typeface="+mn-ea"/>
                          <a:cs typeface="+mn-cs"/>
                        </a:rPr>
                        <m:t>=</m:t>
                      </m:r>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a:ea typeface="+mn-ea"/>
                              <a:cs typeface="+mn-cs"/>
                            </a:rPr>
                            <m:t>𝑚</m:t>
                          </m:r>
                        </m:e>
                        <m:sub>
                          <m:r>
                            <a:rPr lang="en-US" sz="1200" b="0" i="1" u="none" strike="noStrike" kern="1200" baseline="0" dirty="0" smtClean="0">
                              <a:solidFill>
                                <a:schemeClr val="tx1"/>
                              </a:solidFill>
                              <a:latin typeface="Cambria Math"/>
                              <a:ea typeface="+mn-ea"/>
                              <a:cs typeface="+mn-cs"/>
                            </a:rPr>
                            <m:t>𝑠𝑤𝑒𝑎𝑡</m:t>
                          </m:r>
                        </m:sub>
                      </m:sSub>
                      <m:d>
                        <m:dPr>
                          <m:ctrlPr>
                            <a:rPr lang="en-US" sz="1200" b="0" i="1" u="none" strike="noStrike" kern="1200" baseline="0" dirty="0" smtClean="0">
                              <a:solidFill>
                                <a:schemeClr val="tx1"/>
                              </a:solidFill>
                              <a:latin typeface="Cambria Math" panose="02040503050406030204" pitchFamily="18" charset="0"/>
                              <a:ea typeface="+mn-ea"/>
                              <a:cs typeface="+mn-cs"/>
                            </a:rPr>
                          </m:ctrlPr>
                        </m:dPr>
                        <m:e>
                          <m:r>
                            <a:rPr lang="en-US" sz="1200" b="0" i="1" u="none" strike="noStrike" kern="1200" baseline="0" dirty="0" smtClean="0">
                              <a:solidFill>
                                <a:schemeClr val="tx1"/>
                              </a:solidFill>
                              <a:latin typeface="Cambria Math"/>
                              <a:ea typeface="+mn-ea"/>
                              <a:cs typeface="+mn-cs"/>
                            </a:rPr>
                            <m:t>2.43×</m:t>
                          </m:r>
                          <m:sSup>
                            <m:sSupPr>
                              <m:ctrlPr>
                                <a:rPr lang="en-US" sz="1200" b="0" i="1" u="none" strike="noStrike" kern="1200" baseline="0" dirty="0" smtClean="0">
                                  <a:solidFill>
                                    <a:schemeClr val="tx1"/>
                                  </a:solidFill>
                                  <a:latin typeface="Cambria Math" panose="02040503050406030204" pitchFamily="18" charset="0"/>
                                  <a:ea typeface="+mn-ea"/>
                                  <a:cs typeface="+mn-cs"/>
                                </a:rPr>
                              </m:ctrlPr>
                            </m:sSupPr>
                            <m:e>
                              <m:r>
                                <a:rPr lang="en-US" sz="1200" b="0" i="1" u="none" strike="noStrike" kern="1200" baseline="0" dirty="0" smtClean="0">
                                  <a:solidFill>
                                    <a:schemeClr val="tx1"/>
                                  </a:solidFill>
                                  <a:latin typeface="Cambria Math"/>
                                  <a:ea typeface="+mn-ea"/>
                                  <a:cs typeface="+mn-cs"/>
                                </a:rPr>
                                <m:t>10</m:t>
                              </m:r>
                            </m:e>
                            <m:sup>
                              <m:r>
                                <a:rPr lang="en-US" sz="1200" b="0" i="1" u="none" strike="noStrike" kern="1200" baseline="0" dirty="0" smtClean="0">
                                  <a:solidFill>
                                    <a:schemeClr val="tx1"/>
                                  </a:solidFill>
                                  <a:latin typeface="Cambria Math"/>
                                  <a:ea typeface="+mn-ea"/>
                                  <a:cs typeface="+mn-cs"/>
                                </a:rPr>
                                <m:t>6</m:t>
                              </m:r>
                            </m:sup>
                          </m:sSup>
                          <m:f>
                            <m:fPr>
                              <m:ctrlPr>
                                <a:rPr lang="en-US" sz="1200" b="0" i="1" u="none" strike="noStrike" kern="1200" baseline="0" dirty="0" smtClean="0">
                                  <a:solidFill>
                                    <a:schemeClr val="tx1"/>
                                  </a:solidFill>
                                  <a:latin typeface="Cambria Math" panose="02040503050406030204" pitchFamily="18" charset="0"/>
                                  <a:ea typeface="+mn-ea"/>
                                  <a:cs typeface="+mn-cs"/>
                                </a:rPr>
                              </m:ctrlPr>
                            </m:fPr>
                            <m:num>
                              <m:r>
                                <a:rPr lang="en-US" sz="1200" b="0" i="1" u="none" strike="noStrike" kern="1200" baseline="0" dirty="0" smtClean="0">
                                  <a:solidFill>
                                    <a:schemeClr val="tx1"/>
                                  </a:solidFill>
                                  <a:latin typeface="Cambria Math"/>
                                  <a:ea typeface="+mn-ea"/>
                                  <a:cs typeface="+mn-cs"/>
                                </a:rPr>
                                <m:t>𝐽</m:t>
                              </m:r>
                            </m:num>
                            <m:den>
                              <m:r>
                                <a:rPr lang="en-US" sz="1200" b="0" i="1" u="none" strike="noStrike" kern="1200" baseline="0" dirty="0" smtClean="0">
                                  <a:solidFill>
                                    <a:schemeClr val="tx1"/>
                                  </a:solidFill>
                                  <a:latin typeface="Cambria Math"/>
                                  <a:ea typeface="+mn-ea"/>
                                  <a:cs typeface="+mn-cs"/>
                                </a:rPr>
                                <m:t>𝑘𝑔</m:t>
                              </m:r>
                            </m:den>
                          </m:f>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𝑠𝑤𝑒𝑎𝑡</m:t>
                          </m:r>
                        </m:sub>
                      </m:sSub>
                      <m:r>
                        <a:rPr lang="en-US" b="0" i="1" smtClean="0">
                          <a:latin typeface="Cambria Math"/>
                        </a:rPr>
                        <m:t>=0.115 </m:t>
                      </m:r>
                      <m:r>
                        <a:rPr lang="en-US" b="0" i="1" smtClean="0">
                          <a:latin typeface="Cambria Math"/>
                        </a:rPr>
                        <m:t>𝑘𝑔</m:t>
                      </m:r>
                    </m:oMath>
                  </m:oMathPara>
                </a14:m>
                <a:endParaRPr lang="en-US" dirty="0"/>
              </a:p>
            </p:txBody>
          </p:sp>
        </mc:Choice>
        <mc:Fallback xmlns="">
          <p:sp>
            <p:nvSpPr>
              <p:cNvPr id="3" name="Notes Placeholder 2"/>
              <p:cNvSpPr>
                <a:spLocks noGrp="1"/>
              </p:cNvSpPr>
              <p:nvPr>
                <p:ph type="body" idx="1"/>
              </p:nvPr>
            </p:nvSpPr>
            <p:spPr/>
            <p:txBody>
              <a:bodyPr/>
              <a:lstStyle/>
              <a:p>
                <a:r>
                  <a:rPr lang="en-US" b="0" dirty="0" smtClean="0"/>
                  <a:t>Cooling the man:</a:t>
                </a:r>
                <a:r>
                  <a:rPr lang="en-US" b="0" baseline="0" dirty="0" smtClean="0"/>
                  <a:t> </a:t>
                </a:r>
                <a:r>
                  <a:rPr lang="en-US" b="0" i="0" smtClean="0">
                    <a:latin typeface="Cambria Math"/>
                  </a:rPr>
                  <a:t>𝑄=𝑚_𝑚𝑎𝑛 𝑐Δ𝑇</a:t>
                </a:r>
                <a:endParaRPr lang="en-US" b="0" dirty="0" smtClean="0"/>
              </a:p>
              <a:p>
                <a:r>
                  <a:rPr lang="en-US" dirty="0" smtClean="0"/>
                  <a:t>Evaporating the sweat: </a:t>
                </a:r>
                <a:r>
                  <a:rPr lang="en-US" b="0" i="0" smtClean="0">
                    <a:latin typeface="Cambria Math"/>
                  </a:rPr>
                  <a:t>𝑄=𝑚_𝑠𝑤𝑒𝑎𝑡 𝐿_𝑣(37°𝐶) </a:t>
                </a:r>
                <a:endParaRPr lang="en-US" b="0" dirty="0" smtClean="0"/>
              </a:p>
              <a:p>
                <a:r>
                  <a:rPr lang="en-US" dirty="0" smtClean="0"/>
                  <a:t>No net heat</a:t>
                </a:r>
                <a:r>
                  <a:rPr lang="en-US" baseline="0" dirty="0" smtClean="0"/>
                  <a:t> loss</a:t>
                </a:r>
                <a:endParaRPr lang="en-US" dirty="0" smtClean="0"/>
              </a:p>
              <a:p>
                <a:r>
                  <a:rPr lang="en-US" b="0" i="0" smtClean="0">
                    <a:latin typeface="Cambria Math"/>
                  </a:rPr>
                  <a:t>𝑚_𝑚𝑎𝑛 𝑐Δ𝑇=𝑚_𝑠𝑤𝑒𝑎𝑡 𝐿_𝑣(37°𝐶) </a:t>
                </a:r>
                <a:endParaRPr lang="en-US" b="0" dirty="0" smtClean="0"/>
              </a:p>
              <a:p>
                <a:r>
                  <a:rPr lang="en-US" b="0" i="0" smtClean="0">
                    <a:latin typeface="Cambria Math"/>
                  </a:rPr>
                  <a:t>𝐿_𝑣(37°𝐶) =2430 𝑘𝐽/𝑘𝑔=2.43×〖10〗^6  𝐽/𝑘𝑔</a:t>
                </a:r>
                <a:endParaRPr lang="en-US" b="0" dirty="0" smtClean="0"/>
              </a:p>
              <a:p>
                <a:r>
                  <a:rPr lang="en-US" b="0" i="0" smtClean="0">
                    <a:latin typeface="Cambria Math"/>
                  </a:rPr>
                  <a:t>(80 𝑘𝑔)(</a:t>
                </a:r>
                <a:r>
                  <a:rPr lang="en-US" sz="1200" b="0" i="0" u="none" strike="noStrike" kern="1200" baseline="0" dirty="0" smtClean="0">
                    <a:solidFill>
                      <a:schemeClr val="tx1"/>
                    </a:solidFill>
                    <a:latin typeface="Cambria Math"/>
                    <a:ea typeface="+mn-ea"/>
                    <a:cs typeface="+mn-cs"/>
                  </a:rPr>
                  <a:t>3500 𝐽/(𝑘𝑔⋅°𝐶))(1 °𝐶)=𝑚_𝑠𝑤𝑒𝑎𝑡 (2.43×〖10〗^6  𝐽/𝑘𝑔)</a:t>
                </a:r>
                <a:endParaRPr lang="en-US" dirty="0" smtClean="0"/>
              </a:p>
              <a:p>
                <a:r>
                  <a:rPr lang="en-US" b="0" i="0" smtClean="0">
                    <a:latin typeface="Cambria Math"/>
                  </a:rPr>
                  <a:t>𝑚_𝑠𝑤𝑒𝑎𝑡=0.115 𝑘𝑔</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70</a:t>
            </a:fld>
            <a:endParaRPr lang="en-US"/>
          </a:p>
        </p:txBody>
      </p:sp>
    </p:spTree>
    <p:extLst>
      <p:ext uri="{BB962C8B-B14F-4D97-AF65-F5344CB8AC3E}">
        <p14:creationId xmlns:p14="http://schemas.microsoft.com/office/powerpoint/2010/main" val="15241908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𝑚𝑐</m:t>
                          </m:r>
                          <m:r>
                            <m:rPr>
                              <m:sty m:val="p"/>
                            </m:rPr>
                            <a:rPr lang="en-US" b="0" i="0" smtClean="0">
                              <a:latin typeface="Cambria Math"/>
                            </a:rPr>
                            <m:t>Δ</m:t>
                          </m:r>
                          <m:r>
                            <a:rPr lang="en-US" b="0" i="1" smtClean="0">
                              <a:latin typeface="Cambria Math"/>
                            </a:rPr>
                            <m:t>𝑇</m:t>
                          </m:r>
                        </m:num>
                        <m:den>
                          <m:r>
                            <a:rPr lang="en-US" b="0" i="1" smtClean="0">
                              <a:latin typeface="Cambria Math"/>
                            </a:rPr>
                            <m:t>𝑡</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r>
                        <a:rPr lang="en-US" b="0" i="1" smtClean="0">
                          <a:latin typeface="Cambria Math"/>
                        </a:rPr>
                        <m:t>𝜌</m:t>
                      </m:r>
                      <m:r>
                        <a:rPr lang="en-US" b="0" i="1" smtClean="0">
                          <a:latin typeface="Cambria Math"/>
                        </a:rPr>
                        <m:t>𝑉</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1.29</m:t>
                          </m:r>
                          <m:f>
                            <m:fPr>
                              <m:ctrlPr>
                                <a:rPr lang="en-US" b="0" i="1" smtClean="0">
                                  <a:latin typeface="Cambria Math" panose="02040503050406030204" pitchFamily="18" charset="0"/>
                                </a:rPr>
                              </m:ctrlPr>
                            </m:fPr>
                            <m:num>
                              <m:r>
                                <a:rPr lang="en-US" b="0" i="1" smtClean="0">
                                  <a:latin typeface="Cambria Math"/>
                                </a:rPr>
                                <m:t>𝑘𝑔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e>
                      </m:d>
                      <m:d>
                        <m:dPr>
                          <m:ctrlPr>
                            <a:rPr lang="en-US" b="0" i="1" smtClean="0">
                              <a:latin typeface="Cambria Math" panose="02040503050406030204" pitchFamily="18" charset="0"/>
                            </a:rPr>
                          </m:ctrlPr>
                        </m:dPr>
                        <m:e>
                          <m:r>
                            <a:rPr lang="en-US" b="0" i="1" smtClean="0">
                              <a:latin typeface="Cambria Math"/>
                            </a:rPr>
                            <m:t>250 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e>
                      </m:d>
                      <m:r>
                        <a:rPr lang="en-US" b="0" i="1" smtClean="0">
                          <a:latin typeface="Cambria Math"/>
                        </a:rPr>
                        <m:t>=322.5 </m:t>
                      </m:r>
                      <m:r>
                        <a:rPr lang="en-US" b="0" i="1" smtClean="0">
                          <a:latin typeface="Cambria Math"/>
                        </a:rPr>
                        <m:t>𝑘𝑔</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322.5 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721</m:t>
                              </m:r>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𝑘𝑔</m:t>
                                  </m:r>
                                  <m:r>
                                    <a:rPr lang="en-US" b="0" i="1" smtClean="0">
                                      <a:latin typeface="Cambria Math"/>
                                    </a:rPr>
                                    <m:t>⋅°</m:t>
                                  </m:r>
                                  <m:r>
                                    <a:rPr lang="en-US" b="0" i="1" smtClean="0">
                                      <a:latin typeface="Cambria Math"/>
                                    </a:rPr>
                                    <m:t>𝐶</m:t>
                                  </m:r>
                                </m:den>
                              </m:f>
                            </m:e>
                          </m:d>
                          <m:d>
                            <m:dPr>
                              <m:ctrlPr>
                                <a:rPr lang="en-US" b="0" i="1" smtClean="0">
                                  <a:latin typeface="Cambria Math" panose="02040503050406030204" pitchFamily="18" charset="0"/>
                                </a:rPr>
                              </m:ctrlPr>
                            </m:dPr>
                            <m:e>
                              <m:r>
                                <a:rPr lang="en-US" b="0" i="1" smtClean="0">
                                  <a:latin typeface="Cambria Math"/>
                                </a:rPr>
                                <m:t>10.0 °</m:t>
                              </m:r>
                              <m:r>
                                <a:rPr lang="en-US" b="0" i="1" smtClean="0">
                                  <a:latin typeface="Cambria Math"/>
                                </a:rPr>
                                <m:t>𝐶</m:t>
                              </m:r>
                            </m:e>
                          </m:d>
                        </m:num>
                        <m:den>
                          <m:r>
                            <a:rPr lang="en-US" b="0" i="1" smtClean="0">
                              <a:latin typeface="Cambria Math"/>
                            </a:rPr>
                            <m:t>60.0 </m:t>
                          </m:r>
                          <m:r>
                            <a:rPr lang="en-US" b="0" i="1" smtClean="0">
                              <a:latin typeface="Cambria Math"/>
                            </a:rPr>
                            <m:t>𝑠</m:t>
                          </m:r>
                        </m:den>
                      </m:f>
                      <m:r>
                        <a:rPr lang="en-US" b="0" i="1" smtClean="0">
                          <a:latin typeface="Cambria Math"/>
                        </a:rPr>
                        <m:t>=3.88×</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4</m:t>
                          </m:r>
                        </m:sup>
                      </m:sSup>
                      <m:r>
                        <a:rPr lang="en-US" b="0" i="1" smtClean="0">
                          <a:latin typeface="Cambria Math"/>
                        </a:rPr>
                        <m:t> </m:t>
                      </m:r>
                      <m:r>
                        <a:rPr lang="en-US" b="0" i="1" smtClean="0">
                          <a:latin typeface="Cambria Math"/>
                        </a:rPr>
                        <m:t>𝑊</m:t>
                      </m:r>
                      <m:r>
                        <a:rPr lang="en-US" b="0" i="1" smtClean="0">
                          <a:latin typeface="Cambria Math"/>
                        </a:rPr>
                        <m:t>=38.8 </m:t>
                      </m:r>
                      <m:r>
                        <a:rPr lang="en-US" b="0" i="1" smtClean="0">
                          <a:latin typeface="Cambria Math"/>
                        </a:rPr>
                        <m:t>𝑘𝑊</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𝑃=𝑄/𝑡=𝑚𝑐Δ𝑇/𝑡</a:t>
                </a:r>
                <a:endParaRPr lang="en-US" b="0" dirty="0" smtClean="0"/>
              </a:p>
              <a:p>
                <a:r>
                  <a:rPr lang="en-US" b="0" i="0" smtClean="0">
                    <a:latin typeface="Cambria Math"/>
                  </a:rPr>
                  <a:t>𝑚=𝜌𝑉</a:t>
                </a:r>
                <a:endParaRPr lang="en-US" b="0" dirty="0" smtClean="0"/>
              </a:p>
              <a:p>
                <a:r>
                  <a:rPr lang="en-US" b="0" i="0" smtClean="0">
                    <a:latin typeface="Cambria Math"/>
                  </a:rPr>
                  <a:t>𝑚=(1.29 𝑘𝑔/𝑚^3 )(250 𝑚^3 )=322.5 𝑘𝑔</a:t>
                </a:r>
                <a:endParaRPr lang="en-US" b="0" dirty="0" smtClean="0"/>
              </a:p>
              <a:p>
                <a:r>
                  <a:rPr lang="en-US" b="0" i="0" smtClean="0">
                    <a:latin typeface="Cambria Math"/>
                  </a:rPr>
                  <a:t>𝑃=(322.5 𝑘𝑔)(721 𝐽/(𝑘𝑔⋅°𝐶))(10.0 °𝐶)/(60.0 𝑠)=7.75×〖10〗^4  𝑊=77.5 𝑘𝑊</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71</a:t>
            </a:fld>
            <a:endParaRPr lang="en-US"/>
          </a:p>
        </p:txBody>
      </p:sp>
    </p:spTree>
    <p:extLst>
      <p:ext uri="{BB962C8B-B14F-4D97-AF65-F5344CB8AC3E}">
        <p14:creationId xmlns:p14="http://schemas.microsoft.com/office/powerpoint/2010/main" val="2601983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From table:</a:t>
                </a:r>
                <a:r>
                  <a:rPr lang="en-US" baseline="0" dirty="0"/>
                  <a:t> -7</a:t>
                </a:r>
                <a14:m>
                  <m:oMath xmlns:m="http://schemas.openxmlformats.org/officeDocument/2006/math">
                    <m:r>
                      <a:rPr lang="en-US" b="0" i="1" baseline="0" smtClean="0">
                        <a:latin typeface="Cambria Math"/>
                      </a:rPr>
                      <m:t>°</m:t>
                    </m:r>
                  </m:oMath>
                </a14:m>
                <a:r>
                  <a:rPr lang="en-US" dirty="0"/>
                  <a:t>C</a:t>
                </a:r>
              </a:p>
            </p:txBody>
          </p:sp>
        </mc:Choice>
        <mc:Fallback xmlns="">
          <p:sp>
            <p:nvSpPr>
              <p:cNvPr id="3" name="Notes Placeholder 2"/>
              <p:cNvSpPr>
                <a:spLocks noGrp="1"/>
              </p:cNvSpPr>
              <p:nvPr>
                <p:ph type="body" idx="1"/>
              </p:nvPr>
            </p:nvSpPr>
            <p:spPr/>
            <p:txBody>
              <a:bodyPr/>
              <a:lstStyle/>
              <a:p>
                <a:r>
                  <a:rPr lang="en-US" dirty="0" smtClean="0"/>
                  <a:t>From table:</a:t>
                </a:r>
                <a:r>
                  <a:rPr lang="en-US" baseline="0" dirty="0" smtClean="0"/>
                  <a:t> -16</a:t>
                </a:r>
                <a:r>
                  <a:rPr lang="en-US" b="0" i="0" baseline="0" smtClean="0">
                    <a:latin typeface="Cambria Math"/>
                  </a:rPr>
                  <a:t>°</a:t>
                </a:r>
                <a:r>
                  <a:rPr lang="en-US" dirty="0" smtClean="0"/>
                  <a:t>C</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72</a:t>
            </a:fld>
            <a:endParaRPr lang="en-US"/>
          </a:p>
        </p:txBody>
      </p:sp>
    </p:spTree>
    <p:extLst>
      <p:ext uri="{BB962C8B-B14F-4D97-AF65-F5344CB8AC3E}">
        <p14:creationId xmlns:p14="http://schemas.microsoft.com/office/powerpoint/2010/main" val="16832263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5F1A9-7F3E-4761-B24B-F038774311DA}" type="slidenum">
              <a:rPr lang="en-US" smtClean="0"/>
              <a:pPr/>
              <a:t>73</a:t>
            </a:fld>
            <a:endParaRPr lang="en-US"/>
          </a:p>
        </p:txBody>
      </p:sp>
    </p:spTree>
    <p:extLst>
      <p:ext uri="{BB962C8B-B14F-4D97-AF65-F5344CB8AC3E}">
        <p14:creationId xmlns:p14="http://schemas.microsoft.com/office/powerpoint/2010/main" val="212235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If the space is not provided for</a:t>
            </a:r>
            <a:r>
              <a:rPr lang="en-US" baseline="0" dirty="0"/>
              <a:t> expansion, then the road/bridge would buckle</a:t>
            </a:r>
            <a:endParaRPr lang="en-US" dirty="0"/>
          </a:p>
        </p:txBody>
      </p:sp>
      <p:sp>
        <p:nvSpPr>
          <p:cNvPr id="4" name="Slide Number Placeholder 3"/>
          <p:cNvSpPr>
            <a:spLocks noGrp="1"/>
          </p:cNvSpPr>
          <p:nvPr>
            <p:ph type="sldNum" sz="quarter" idx="10"/>
          </p:nvPr>
        </p:nvSpPr>
        <p:spPr/>
        <p:txBody>
          <a:bodyPr/>
          <a:lstStyle/>
          <a:p>
            <a:fld id="{9114E80F-22CA-4184-976D-0887B90DF50C}" type="slidenum">
              <a:rPr lang="en-US" smtClean="0"/>
              <a:pPr/>
              <a:t>9</a:t>
            </a:fld>
            <a:endParaRPr lang="en-US"/>
          </a:p>
        </p:txBody>
      </p:sp>
    </p:spTree>
    <p:extLst>
      <p:ext uri="{BB962C8B-B14F-4D97-AF65-F5344CB8AC3E}">
        <p14:creationId xmlns:p14="http://schemas.microsoft.com/office/powerpoint/2010/main" val="1209722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5F1A9-7F3E-4761-B24B-F038774311DA}" type="slidenum">
              <a:rPr lang="en-US" smtClean="0"/>
              <a:pPr/>
              <a:t>74</a:t>
            </a:fld>
            <a:endParaRPr lang="en-US"/>
          </a:p>
        </p:txBody>
      </p:sp>
    </p:spTree>
    <p:extLst>
      <p:ext uri="{BB962C8B-B14F-4D97-AF65-F5344CB8AC3E}">
        <p14:creationId xmlns:p14="http://schemas.microsoft.com/office/powerpoint/2010/main" val="3410988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5F1A9-7F3E-4761-B24B-F038774311DA}" type="slidenum">
              <a:rPr lang="en-US" smtClean="0"/>
              <a:pPr/>
              <a:t>75</a:t>
            </a:fld>
            <a:endParaRPr lang="en-US"/>
          </a:p>
        </p:txBody>
      </p:sp>
    </p:spTree>
    <p:extLst>
      <p:ext uri="{BB962C8B-B14F-4D97-AF65-F5344CB8AC3E}">
        <p14:creationId xmlns:p14="http://schemas.microsoft.com/office/powerpoint/2010/main" val="3952123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5F1A9-7F3E-4761-B24B-F038774311DA}" type="slidenum">
              <a:rPr lang="en-US" smtClean="0"/>
              <a:pPr/>
              <a:t>76</a:t>
            </a:fld>
            <a:endParaRPr lang="en-US"/>
          </a:p>
        </p:txBody>
      </p:sp>
    </p:spTree>
    <p:extLst>
      <p:ext uri="{BB962C8B-B14F-4D97-AF65-F5344CB8AC3E}">
        <p14:creationId xmlns:p14="http://schemas.microsoft.com/office/powerpoint/2010/main" val="30930061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5F1A9-7F3E-4761-B24B-F038774311DA}" type="slidenum">
              <a:rPr lang="en-US" smtClean="0"/>
              <a:pPr/>
              <a:t>77</a:t>
            </a:fld>
            <a:endParaRPr lang="en-US"/>
          </a:p>
        </p:txBody>
      </p:sp>
    </p:spTree>
    <p:extLst>
      <p:ext uri="{BB962C8B-B14F-4D97-AF65-F5344CB8AC3E}">
        <p14:creationId xmlns:p14="http://schemas.microsoft.com/office/powerpoint/2010/main" val="11917221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5F1A9-7F3E-4761-B24B-F038774311DA}" type="slidenum">
              <a:rPr lang="en-US" smtClean="0"/>
              <a:pPr/>
              <a:t>78</a:t>
            </a:fld>
            <a:endParaRPr lang="en-US"/>
          </a:p>
        </p:txBody>
      </p:sp>
    </p:spTree>
    <p:extLst>
      <p:ext uri="{BB962C8B-B14F-4D97-AF65-F5344CB8AC3E}">
        <p14:creationId xmlns:p14="http://schemas.microsoft.com/office/powerpoint/2010/main" val="20410970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5F1A9-7F3E-4761-B24B-F038774311DA}" type="slidenum">
              <a:rPr lang="en-US" smtClean="0"/>
              <a:pPr/>
              <a:t>79</a:t>
            </a:fld>
            <a:endParaRPr lang="en-US"/>
          </a:p>
        </p:txBody>
      </p:sp>
    </p:spTree>
    <p:extLst>
      <p:ext uri="{BB962C8B-B14F-4D97-AF65-F5344CB8AC3E}">
        <p14:creationId xmlns:p14="http://schemas.microsoft.com/office/powerpoint/2010/main" val="37532493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e depends</a:t>
            </a:r>
            <a:r>
              <a:rPr lang="en-US" baseline="0" dirty="0"/>
              <a:t> on material</a:t>
            </a:r>
          </a:p>
          <a:p>
            <a:r>
              <a:rPr lang="el-GR" dirty="0">
                <a:latin typeface="+mn-lt"/>
              </a:rPr>
              <a:t>σ</a:t>
            </a:r>
            <a:r>
              <a:rPr lang="en-US" dirty="0">
                <a:latin typeface="+mn-lt"/>
              </a:rPr>
              <a:t> is the Stefan-Boltzmann</a:t>
            </a:r>
            <a:r>
              <a:rPr lang="en-US" baseline="0" dirty="0">
                <a:latin typeface="+mn-lt"/>
              </a:rPr>
              <a:t> constant</a:t>
            </a:r>
            <a:endParaRPr lang="en-US" dirty="0"/>
          </a:p>
        </p:txBody>
      </p:sp>
      <p:sp>
        <p:nvSpPr>
          <p:cNvPr id="4" name="Slide Number Placeholder 3"/>
          <p:cNvSpPr>
            <a:spLocks noGrp="1"/>
          </p:cNvSpPr>
          <p:nvPr>
            <p:ph type="sldNum" sz="quarter" idx="10"/>
          </p:nvPr>
        </p:nvSpPr>
        <p:spPr/>
        <p:txBody>
          <a:bodyPr/>
          <a:lstStyle/>
          <a:p>
            <a:fld id="{94F5F1A9-7F3E-4761-B24B-F038774311DA}" type="slidenum">
              <a:rPr lang="en-US" smtClean="0"/>
              <a:pPr/>
              <a:t>80</a:t>
            </a:fld>
            <a:endParaRPr lang="en-US"/>
          </a:p>
        </p:txBody>
      </p:sp>
    </p:spTree>
    <p:extLst>
      <p:ext uri="{BB962C8B-B14F-4D97-AF65-F5344CB8AC3E}">
        <p14:creationId xmlns:p14="http://schemas.microsoft.com/office/powerpoint/2010/main" val="24367391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𝑄</m:t>
                          </m:r>
                        </m:num>
                        <m:den>
                          <m:r>
                            <a:rPr lang="en-US" b="0" i="1" dirty="0" smtClean="0">
                              <a:latin typeface="Cambria Math"/>
                            </a:rPr>
                            <m:t>𝑡</m:t>
                          </m:r>
                        </m:den>
                      </m:f>
                      <m:r>
                        <a:rPr lang="en-US" i="1" dirty="0" smtClean="0">
                          <a:latin typeface="Cambria Math"/>
                        </a:rPr>
                        <m:t>=</m:t>
                      </m:r>
                      <m:r>
                        <a:rPr lang="en-US" b="0" i="1" dirty="0" smtClean="0">
                          <a:latin typeface="Cambria Math"/>
                        </a:rPr>
                        <m:t>𝜎</m:t>
                      </m:r>
                      <m:r>
                        <a:rPr lang="en-US" i="1" dirty="0" smtClean="0">
                          <a:latin typeface="Cambria Math"/>
                        </a:rPr>
                        <m:t>𝑒</m:t>
                      </m:r>
                      <m:r>
                        <a:rPr lang="en-US" b="0" i="1" dirty="0" smtClean="0">
                          <a:latin typeface="Cambria Math"/>
                        </a:rPr>
                        <m:t>𝐴</m:t>
                      </m:r>
                      <m:r>
                        <a:rPr lang="en-US" i="1" dirty="0" smtClean="0">
                          <a:latin typeface="Cambria Math"/>
                        </a:rPr>
                        <m:t>𝑇</m:t>
                      </m:r>
                      <m:r>
                        <a:rPr lang="en-US" i="1" baseline="30000" dirty="0" smtClean="0">
                          <a:latin typeface="Cambria Math"/>
                        </a:rPr>
                        <m:t>4</m:t>
                      </m:r>
                    </m:oMath>
                  </m:oMathPara>
                </a14:m>
                <a:endParaRPr lang="en-US" dirty="0">
                  <a:latin typeface="+mn-lt"/>
                </a:endParaRPr>
              </a:p>
              <a:p>
                <a:pPr/>
                <a14:m>
                  <m:oMathPara xmlns:m="http://schemas.openxmlformats.org/officeDocument/2006/math">
                    <m:oMathParaPr>
                      <m:jc m:val="centerGroup"/>
                    </m:oMathParaPr>
                    <m:oMath xmlns:m="http://schemas.openxmlformats.org/officeDocument/2006/math">
                      <m:r>
                        <a:rPr lang="en-US" i="1" dirty="0" smtClean="0">
                          <a:latin typeface="Cambria Math"/>
                        </a:rPr>
                        <m:t>𝑟</m:t>
                      </m:r>
                      <m:r>
                        <a:rPr lang="en-US" b="0" i="1" baseline="-25000" dirty="0" smtClean="0">
                          <a:latin typeface="Cambria Math"/>
                        </a:rPr>
                        <m:t>𝑠𝑢𝑛</m:t>
                      </m:r>
                      <m:r>
                        <a:rPr lang="en-US" i="1" baseline="-25000" dirty="0" smtClean="0">
                          <a:latin typeface="Cambria Math"/>
                        </a:rPr>
                        <m:t> </m:t>
                      </m:r>
                      <m:r>
                        <a:rPr lang="en-US" i="1" baseline="0" dirty="0" smtClean="0">
                          <a:latin typeface="Cambria Math"/>
                        </a:rPr>
                        <m:t>=</m:t>
                      </m:r>
                      <m:r>
                        <a:rPr lang="en-US" b="0" i="1" baseline="0" dirty="0" smtClean="0">
                          <a:latin typeface="Cambria Math"/>
                        </a:rPr>
                        <m:t>6</m:t>
                      </m:r>
                      <m:r>
                        <a:rPr lang="en-US" i="1" baseline="0" dirty="0" smtClean="0">
                          <a:latin typeface="Cambria Math"/>
                        </a:rPr>
                        <m:t>.69</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8</m:t>
                          </m:r>
                        </m:sup>
                      </m:sSup>
                      <m:r>
                        <a:rPr lang="en-US" b="0" i="1" baseline="30000" dirty="0" smtClean="0">
                          <a:latin typeface="Cambria Math"/>
                        </a:rPr>
                        <m:t> </m:t>
                      </m:r>
                      <m:r>
                        <a:rPr lang="en-US" i="1" baseline="0" dirty="0" smtClean="0">
                          <a:latin typeface="Cambria Math"/>
                        </a:rPr>
                        <m:t>𝑚</m:t>
                      </m:r>
                      <m:r>
                        <a:rPr lang="en-US" b="0" i="0" baseline="0" dirty="0" smtClean="0">
                          <a:latin typeface="Cambria Math"/>
                        </a:rPr>
                        <m:t>, </m:t>
                      </m:r>
                      <m:r>
                        <m:rPr>
                          <m:sty m:val="p"/>
                        </m:rPr>
                        <a:rPr lang="en-US" b="0" i="0" baseline="0" dirty="0" smtClean="0">
                          <a:latin typeface="Cambria Math"/>
                        </a:rPr>
                        <m:t>A</m:t>
                      </m:r>
                      <m:r>
                        <a:rPr lang="en-US" b="0" i="0" baseline="0" dirty="0" smtClean="0">
                          <a:latin typeface="Cambria Math"/>
                        </a:rPr>
                        <m:t>=4</m:t>
                      </m:r>
                      <m:r>
                        <a:rPr lang="en-US" b="0" i="1" baseline="0" dirty="0" smtClean="0">
                          <a:latin typeface="Cambria Math"/>
                        </a:rPr>
                        <m:t>𝜋</m:t>
                      </m:r>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b="0" i="1" baseline="0" dirty="0" smtClean="0">
                                  <a:latin typeface="Cambria Math"/>
                                </a:rPr>
                                <m:t>6.69×</m:t>
                              </m:r>
                              <m:sSup>
                                <m:sSupPr>
                                  <m:ctrlPr>
                                    <a:rPr lang="en-US" b="0" i="1" baseline="0" dirty="0" smtClean="0">
                                      <a:latin typeface="Cambria Math" panose="02040503050406030204" pitchFamily="18" charset="0"/>
                                    </a:rPr>
                                  </m:ctrlPr>
                                </m:sSupPr>
                                <m:e>
                                  <m:r>
                                    <a:rPr lang="en-US" b="0" i="1" baseline="0" dirty="0" smtClean="0">
                                      <a:latin typeface="Cambria Math"/>
                                    </a:rPr>
                                    <m:t>10</m:t>
                                  </m:r>
                                </m:e>
                                <m:sup>
                                  <m:r>
                                    <a:rPr lang="en-US" b="0" i="1" baseline="0" dirty="0" smtClean="0">
                                      <a:latin typeface="Cambria Math"/>
                                    </a:rPr>
                                    <m:t>8</m:t>
                                  </m:r>
                                </m:sup>
                              </m:sSup>
                              <m:r>
                                <a:rPr lang="en-US" b="0" i="1" baseline="0" dirty="0" smtClean="0">
                                  <a:latin typeface="Cambria Math"/>
                                </a:rPr>
                                <m:t> </m:t>
                              </m:r>
                              <m:r>
                                <a:rPr lang="en-US" b="0" i="1" baseline="0" dirty="0" smtClean="0">
                                  <a:latin typeface="Cambria Math"/>
                                </a:rPr>
                                <m:t>𝑚</m:t>
                              </m:r>
                            </m:e>
                          </m:d>
                        </m:e>
                        <m:sup>
                          <m:r>
                            <a:rPr lang="en-US" b="0" i="1" baseline="0" dirty="0" smtClean="0">
                              <a:latin typeface="Cambria Math"/>
                            </a:rPr>
                            <m:t>2</m:t>
                          </m:r>
                        </m:sup>
                      </m:sSup>
                      <m:r>
                        <a:rPr lang="en-US" b="0" i="1" baseline="0" dirty="0" smtClean="0">
                          <a:latin typeface="Cambria Math"/>
                        </a:rPr>
                        <m:t>=5.6242×</m:t>
                      </m:r>
                      <m:sSup>
                        <m:sSupPr>
                          <m:ctrlPr>
                            <a:rPr lang="en-US" b="0" i="1" baseline="0" dirty="0" smtClean="0">
                              <a:latin typeface="Cambria Math" panose="02040503050406030204" pitchFamily="18" charset="0"/>
                            </a:rPr>
                          </m:ctrlPr>
                        </m:sSupPr>
                        <m:e>
                          <m:r>
                            <a:rPr lang="en-US" b="0" i="1" baseline="0" dirty="0" smtClean="0">
                              <a:latin typeface="Cambria Math"/>
                            </a:rPr>
                            <m:t>10</m:t>
                          </m:r>
                        </m:e>
                        <m:sup>
                          <m:r>
                            <a:rPr lang="en-US" b="0" i="1" baseline="0" dirty="0" smtClean="0">
                              <a:latin typeface="Cambria Math"/>
                            </a:rPr>
                            <m:t>18</m:t>
                          </m:r>
                        </m:sup>
                      </m:sSup>
                      <m:r>
                        <a:rPr lang="en-US" b="0" i="1" baseline="0" dirty="0" smtClean="0">
                          <a:latin typeface="Cambria Math"/>
                        </a:rPr>
                        <m:t> </m:t>
                      </m:r>
                      <m:sSup>
                        <m:sSupPr>
                          <m:ctrlPr>
                            <a:rPr lang="en-US" b="0" i="1" baseline="0" dirty="0" smtClean="0">
                              <a:latin typeface="Cambria Math" panose="02040503050406030204" pitchFamily="18" charset="0"/>
                            </a:rPr>
                          </m:ctrlPr>
                        </m:sSupPr>
                        <m:e>
                          <m:r>
                            <a:rPr lang="en-US" b="0" i="1" baseline="0" dirty="0" smtClean="0">
                              <a:latin typeface="Cambria Math"/>
                            </a:rPr>
                            <m:t>𝑚</m:t>
                          </m:r>
                        </m:e>
                        <m:sup>
                          <m:r>
                            <a:rPr lang="en-US" b="0" i="1" baseline="0" dirty="0" smtClean="0">
                              <a:latin typeface="Cambria Math"/>
                            </a:rPr>
                            <m:t>2</m:t>
                          </m:r>
                        </m:sup>
                      </m:sSup>
                    </m:oMath>
                  </m:oMathPara>
                </a14:m>
                <a:endParaRPr lang="en-US" dirty="0"/>
              </a:p>
              <a:p>
                <a:pPr/>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a:rPr>
                            <m:t>𝑄</m:t>
                          </m:r>
                        </m:num>
                        <m:den>
                          <m:r>
                            <a:rPr lang="en-US" b="0" i="1" dirty="0" smtClean="0">
                              <a:latin typeface="Cambria Math"/>
                            </a:rPr>
                            <m:t>𝑡</m:t>
                          </m:r>
                        </m:den>
                      </m:f>
                      <m:r>
                        <a:rPr lang="en-US" i="1" dirty="0" smtClean="0">
                          <a:latin typeface="Cambria Math"/>
                        </a:rPr>
                        <m:t> =</m:t>
                      </m:r>
                      <m:d>
                        <m:dPr>
                          <m:ctrlPr>
                            <a:rPr lang="en-US" i="1" dirty="0" smtClean="0">
                              <a:latin typeface="Cambria Math" panose="02040503050406030204" pitchFamily="18" charset="0"/>
                            </a:rPr>
                          </m:ctrlPr>
                        </m:dPr>
                        <m:e>
                          <m:r>
                            <a:rPr lang="en-US" i="1" dirty="0" smtClean="0">
                              <a:latin typeface="Cambria Math"/>
                            </a:rPr>
                            <m:t>5.67</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−8</m:t>
                              </m:r>
                            </m:sup>
                          </m:sSup>
                          <m:f>
                            <m:fPr>
                              <m:ctrlPr>
                                <a:rPr lang="en-US" b="0" i="1" baseline="0" dirty="0" smtClean="0">
                                  <a:latin typeface="Cambria Math" panose="02040503050406030204" pitchFamily="18" charset="0"/>
                                </a:rPr>
                              </m:ctrlPr>
                            </m:fPr>
                            <m:num>
                              <m:r>
                                <a:rPr lang="en-US" i="1" baseline="0" dirty="0" smtClean="0">
                                  <a:latin typeface="Cambria Math"/>
                                </a:rPr>
                                <m:t>𝐽</m:t>
                              </m:r>
                            </m:num>
                            <m:den>
                              <m:r>
                                <a:rPr lang="en-US" i="1" baseline="0" dirty="0" smtClean="0">
                                  <a:latin typeface="Cambria Math"/>
                                </a:rPr>
                                <m:t>𝑠</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sSup>
                                <m:sSupPr>
                                  <m:ctrlPr>
                                    <a:rPr lang="en-US" b="0" i="1" baseline="0" dirty="0" smtClean="0">
                                      <a:latin typeface="Cambria Math" panose="02040503050406030204" pitchFamily="18" charset="0"/>
                                    </a:rPr>
                                  </m:ctrlPr>
                                </m:sSupPr>
                                <m:e>
                                  <m:r>
                                    <a:rPr lang="en-US" i="1" baseline="0" dirty="0" smtClean="0">
                                      <a:latin typeface="Cambria Math"/>
                                    </a:rPr>
                                    <m:t>𝐾</m:t>
                                  </m:r>
                                </m:e>
                                <m:sup>
                                  <m:r>
                                    <a:rPr lang="en-US" b="0" i="1" baseline="0" dirty="0" smtClean="0">
                                      <a:latin typeface="Cambria Math"/>
                                    </a:rPr>
                                    <m:t>4</m:t>
                                  </m:r>
                                </m:sup>
                              </m:sSup>
                            </m:den>
                          </m:f>
                        </m:e>
                      </m:d>
                      <m:d>
                        <m:dPr>
                          <m:ctrlPr>
                            <a:rPr lang="en-US" b="0" i="1" baseline="0" dirty="0" smtClean="0">
                              <a:latin typeface="Cambria Math" panose="02040503050406030204" pitchFamily="18" charset="0"/>
                            </a:rPr>
                          </m:ctrlPr>
                        </m:dPr>
                        <m:e>
                          <m:r>
                            <a:rPr lang="en-US" b="0" i="1" baseline="0" dirty="0" smtClean="0">
                              <a:latin typeface="Cambria Math"/>
                            </a:rPr>
                            <m:t>1</m:t>
                          </m:r>
                        </m:e>
                      </m:d>
                      <m:d>
                        <m:dPr>
                          <m:ctrlPr>
                            <a:rPr lang="en-US" b="0" i="1" baseline="0" dirty="0" smtClean="0">
                              <a:latin typeface="Cambria Math" panose="02040503050406030204" pitchFamily="18" charset="0"/>
                            </a:rPr>
                          </m:ctrlPr>
                        </m:dPr>
                        <m:e>
                          <m:r>
                            <a:rPr lang="en-US" b="0" i="1" baseline="0" dirty="0" smtClean="0">
                              <a:latin typeface="Cambria Math"/>
                            </a:rPr>
                            <m:t>5.6242×</m:t>
                          </m:r>
                          <m:sSup>
                            <m:sSupPr>
                              <m:ctrlPr>
                                <a:rPr lang="en-US" b="0" i="1" baseline="0" dirty="0" smtClean="0">
                                  <a:latin typeface="Cambria Math" panose="02040503050406030204" pitchFamily="18" charset="0"/>
                                </a:rPr>
                              </m:ctrlPr>
                            </m:sSupPr>
                            <m:e>
                              <m:r>
                                <a:rPr lang="en-US" b="0" i="1" baseline="0" dirty="0" smtClean="0">
                                  <a:latin typeface="Cambria Math"/>
                                </a:rPr>
                                <m:t>10</m:t>
                              </m:r>
                            </m:e>
                            <m:sup>
                              <m:r>
                                <a:rPr lang="en-US" b="0" i="1" baseline="0" dirty="0" smtClean="0">
                                  <a:latin typeface="Cambria Math"/>
                                </a:rPr>
                                <m:t>18</m:t>
                              </m:r>
                            </m:sup>
                          </m:sSup>
                          <m:r>
                            <a:rPr lang="en-US" b="0" i="1" baseline="0" dirty="0" smtClean="0">
                              <a:latin typeface="Cambria Math"/>
                            </a:rPr>
                            <m:t> </m:t>
                          </m:r>
                          <m:sSup>
                            <m:sSupPr>
                              <m:ctrlPr>
                                <a:rPr lang="en-US" b="0" i="1" baseline="0" dirty="0" smtClean="0">
                                  <a:latin typeface="Cambria Math" panose="02040503050406030204" pitchFamily="18" charset="0"/>
                                </a:rPr>
                              </m:ctrlPr>
                            </m:sSupPr>
                            <m:e>
                              <m:r>
                                <a:rPr lang="en-US" b="0" i="1" baseline="0" dirty="0" smtClean="0">
                                  <a:latin typeface="Cambria Math"/>
                                </a:rPr>
                                <m:t>𝑚</m:t>
                              </m:r>
                            </m:e>
                            <m:sup>
                              <m:r>
                                <a:rPr lang="en-US" b="0" i="1" baseline="0" dirty="0" smtClean="0">
                                  <a:latin typeface="Cambria Math"/>
                                </a:rPr>
                                <m:t>2</m:t>
                              </m:r>
                            </m:sup>
                          </m:sSup>
                        </m:e>
                      </m:d>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i="1" baseline="0" dirty="0" smtClean="0">
                                  <a:latin typeface="Cambria Math"/>
                                </a:rPr>
                                <m:t>6000</m:t>
                              </m:r>
                              <m:r>
                                <a:rPr lang="en-US" b="0" i="1" baseline="0" dirty="0" smtClean="0">
                                  <a:latin typeface="Cambria Math"/>
                                </a:rPr>
                                <m:t> </m:t>
                              </m:r>
                              <m:r>
                                <a:rPr lang="en-US" i="1" baseline="0" dirty="0" smtClean="0">
                                  <a:latin typeface="Cambria Math"/>
                                </a:rPr>
                                <m:t>𝐾</m:t>
                              </m:r>
                            </m:e>
                          </m:d>
                        </m:e>
                        <m:sup>
                          <m:r>
                            <a:rPr lang="en-US" b="0" i="1" baseline="0" dirty="0" smtClean="0">
                              <a:latin typeface="Cambria Math"/>
                            </a:rPr>
                            <m:t>4</m:t>
                          </m:r>
                        </m:sup>
                      </m:sSup>
                      <m:r>
                        <a:rPr lang="en-US" i="1" baseline="0" dirty="0" smtClean="0">
                          <a:latin typeface="Cambria Math"/>
                        </a:rPr>
                        <m:t>=</m:t>
                      </m:r>
                      <m:r>
                        <a:rPr lang="en-US" b="0" i="1" baseline="0" dirty="0" smtClean="0">
                          <a:latin typeface="Cambria Math"/>
                        </a:rPr>
                        <m:t>4.13×</m:t>
                      </m:r>
                      <m:sSup>
                        <m:sSupPr>
                          <m:ctrlPr>
                            <a:rPr lang="en-US" b="0" i="1" baseline="0" dirty="0" smtClean="0">
                              <a:latin typeface="Cambria Math" panose="02040503050406030204" pitchFamily="18" charset="0"/>
                            </a:rPr>
                          </m:ctrlPr>
                        </m:sSupPr>
                        <m:e>
                          <m:r>
                            <a:rPr lang="en-US" b="0" i="1" baseline="0" dirty="0" smtClean="0">
                              <a:latin typeface="Cambria Math"/>
                            </a:rPr>
                            <m:t>10</m:t>
                          </m:r>
                        </m:e>
                        <m:sup>
                          <m:r>
                            <a:rPr lang="en-US" b="0" i="1" baseline="0" dirty="0" smtClean="0">
                              <a:latin typeface="Cambria Math"/>
                            </a:rPr>
                            <m:t>26</m:t>
                          </m:r>
                        </m:sup>
                      </m:sSup>
                      <m:r>
                        <a:rPr lang="en-US" b="0" i="1" baseline="0" dirty="0" smtClean="0">
                          <a:latin typeface="Cambria Math"/>
                        </a:rPr>
                        <m:t> </m:t>
                      </m:r>
                      <m:r>
                        <a:rPr lang="en-US" b="0" i="1" baseline="0" dirty="0" smtClean="0">
                          <a:latin typeface="Cambria Math"/>
                        </a:rPr>
                        <m:t>𝐽</m:t>
                      </m:r>
                      <m:r>
                        <a:rPr lang="en-US" b="0" i="1" baseline="0" dirty="0" smtClean="0">
                          <a:latin typeface="Cambria Math"/>
                        </a:rPr>
                        <m:t>/</m:t>
                      </m:r>
                      <m:r>
                        <a:rPr lang="en-US" b="0" i="1" baseline="0" dirty="0" smtClean="0">
                          <a:latin typeface="Cambria Math"/>
                        </a:rPr>
                        <m:t>𝑠</m:t>
                      </m:r>
                    </m:oMath>
                  </m:oMathPara>
                </a14:m>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a:rPr>
                  <a:t>𝑄</a:t>
                </a:r>
                <a:r>
                  <a:rPr lang="en-US" b="0" i="0" dirty="0" smtClean="0">
                    <a:latin typeface="Cambria Math"/>
                  </a:rPr>
                  <a:t>/</a:t>
                </a:r>
                <a:r>
                  <a:rPr lang="en-US" b="0" i="0" dirty="0" smtClean="0">
                    <a:latin typeface="Cambria Math"/>
                  </a:rPr>
                  <a:t>𝑡</a:t>
                </a:r>
                <a:r>
                  <a:rPr lang="en-US" i="0" dirty="0" smtClean="0">
                    <a:latin typeface="Cambria Math"/>
                  </a:rPr>
                  <a:t>=</a:t>
                </a:r>
                <a:r>
                  <a:rPr lang="en-US" b="0" i="0" dirty="0" smtClean="0">
                    <a:latin typeface="Cambria Math"/>
                  </a:rPr>
                  <a:t>𝜎</a:t>
                </a:r>
                <a:r>
                  <a:rPr lang="en-US" i="0" dirty="0" smtClean="0">
                    <a:latin typeface="Cambria Math"/>
                  </a:rPr>
                  <a:t>𝑒</a:t>
                </a:r>
                <a:r>
                  <a:rPr lang="en-US" b="0" i="0" dirty="0" smtClean="0">
                    <a:latin typeface="Cambria Math"/>
                  </a:rPr>
                  <a:t>𝐴</a:t>
                </a:r>
                <a:r>
                  <a:rPr lang="en-US" i="0" dirty="0" smtClean="0">
                    <a:latin typeface="Cambria Math"/>
                  </a:rPr>
                  <a:t>𝑇</a:t>
                </a:r>
                <a:r>
                  <a:rPr lang="en-US" i="0" baseline="30000" dirty="0" smtClean="0">
                    <a:latin typeface="Cambria Math"/>
                  </a:rPr>
                  <a:t>4</a:t>
                </a:r>
                <a:endParaRPr lang="en-US" dirty="0" smtClean="0">
                  <a:latin typeface="+mn-lt"/>
                </a:endParaRPr>
              </a:p>
              <a:p>
                <a:r>
                  <a:rPr lang="en-US" i="0" dirty="0" smtClean="0">
                    <a:latin typeface="Cambria Math"/>
                  </a:rPr>
                  <a:t>𝑟</a:t>
                </a:r>
                <a:r>
                  <a:rPr lang="en-US" b="0" i="0" baseline="-25000" dirty="0" smtClean="0">
                    <a:latin typeface="Cambria Math"/>
                  </a:rPr>
                  <a:t>𝑠𝑢𝑛</a:t>
                </a:r>
                <a:r>
                  <a:rPr lang="en-US" i="0" baseline="-25000" dirty="0" smtClean="0">
                    <a:latin typeface="Cambria Math"/>
                  </a:rPr>
                  <a:t> </a:t>
                </a:r>
                <a:r>
                  <a:rPr lang="en-US" i="0" baseline="0" dirty="0" smtClean="0">
                    <a:latin typeface="Cambria Math"/>
                  </a:rPr>
                  <a:t>=</a:t>
                </a:r>
                <a:r>
                  <a:rPr lang="en-US" b="0" i="0" baseline="0" dirty="0" smtClean="0">
                    <a:latin typeface="Cambria Math"/>
                  </a:rPr>
                  <a:t>6</a:t>
                </a:r>
                <a:r>
                  <a:rPr lang="en-US" i="0" baseline="0" dirty="0" smtClean="0">
                    <a:latin typeface="Cambria Math"/>
                  </a:rPr>
                  <a:t>.69</a:t>
                </a:r>
                <a:r>
                  <a:rPr lang="en-US" b="0" i="0" baseline="0" dirty="0" smtClean="0">
                    <a:latin typeface="Cambria Math"/>
                  </a:rPr>
                  <a:t>×〖</a:t>
                </a:r>
                <a:r>
                  <a:rPr lang="en-US" i="0" baseline="0" dirty="0" smtClean="0">
                    <a:latin typeface="Cambria Math"/>
                  </a:rPr>
                  <a:t>10</a:t>
                </a:r>
                <a:r>
                  <a:rPr lang="en-US" b="0" i="0" baseline="0" dirty="0" smtClean="0">
                    <a:latin typeface="Cambria Math"/>
                  </a:rPr>
                  <a:t>〗^8</a:t>
                </a:r>
                <a:r>
                  <a:rPr lang="en-US" b="0" i="0" baseline="30000" dirty="0" smtClean="0">
                    <a:latin typeface="Cambria Math"/>
                  </a:rPr>
                  <a:t>  </a:t>
                </a:r>
                <a:r>
                  <a:rPr lang="en-US" i="0" baseline="0" dirty="0" smtClean="0">
                    <a:latin typeface="Cambria Math"/>
                  </a:rPr>
                  <a:t>𝑚</a:t>
                </a:r>
                <a:r>
                  <a:rPr lang="en-US" b="0" i="0" baseline="0" dirty="0" smtClean="0">
                    <a:latin typeface="Cambria Math"/>
                  </a:rPr>
                  <a:t>, A=4𝜋(6.69×〖10〗^8  𝑚)^2=5.6242×〖10〗^18  𝑚^2</a:t>
                </a:r>
                <a:endParaRPr lang="en-US" dirty="0" smtClean="0"/>
              </a:p>
              <a:p>
                <a:r>
                  <a:rPr lang="en-US" i="0" dirty="0" smtClean="0">
                    <a:latin typeface="Cambria Math"/>
                  </a:rPr>
                  <a:t>𝑄</a:t>
                </a:r>
                <a:r>
                  <a:rPr lang="en-US" b="0" i="0" dirty="0" smtClean="0">
                    <a:latin typeface="Cambria Math"/>
                  </a:rPr>
                  <a:t>/𝑡 </a:t>
                </a:r>
                <a:r>
                  <a:rPr lang="en-US" i="0" dirty="0" smtClean="0">
                    <a:latin typeface="Cambria Math"/>
                  </a:rPr>
                  <a:t> =(5.67</a:t>
                </a:r>
                <a:r>
                  <a:rPr lang="en-US" b="0" i="0" dirty="0" smtClean="0">
                    <a:latin typeface="Cambria Math"/>
                  </a:rPr>
                  <a:t>×〖</a:t>
                </a:r>
                <a:r>
                  <a:rPr lang="en-US" i="0" dirty="0" smtClean="0">
                    <a:latin typeface="Cambria Math"/>
                  </a:rPr>
                  <a:t>10</a:t>
                </a:r>
                <a:r>
                  <a:rPr lang="en-US" b="0" i="0" dirty="0" smtClean="0">
                    <a:latin typeface="Cambria Math"/>
                  </a:rPr>
                  <a:t>〗^(−8)</a:t>
                </a:r>
                <a:r>
                  <a:rPr lang="en-US" b="0" i="0" baseline="0" dirty="0" smtClean="0">
                    <a:latin typeface="Cambria Math"/>
                  </a:rPr>
                  <a:t>  </a:t>
                </a:r>
                <a:r>
                  <a:rPr lang="en-US" i="0" baseline="0" dirty="0" smtClean="0">
                    <a:latin typeface="Cambria Math"/>
                  </a:rPr>
                  <a:t>𝐽</a:t>
                </a:r>
                <a:r>
                  <a:rPr lang="en-US" b="0" i="0" baseline="0" dirty="0" smtClean="0">
                    <a:latin typeface="Cambria Math"/>
                  </a:rPr>
                  <a:t>/(</a:t>
                </a:r>
                <a:r>
                  <a:rPr lang="en-US" i="0" baseline="0" dirty="0" smtClean="0">
                    <a:latin typeface="Cambria Math"/>
                  </a:rPr>
                  <a:t>𝑠𝑚</a:t>
                </a:r>
                <a:r>
                  <a:rPr lang="en-US" b="0" i="0" baseline="0" dirty="0" smtClean="0">
                    <a:latin typeface="Cambria Math"/>
                  </a:rPr>
                  <a:t>^2 </a:t>
                </a:r>
                <a:r>
                  <a:rPr lang="en-US" i="0" baseline="0" dirty="0" smtClean="0">
                    <a:latin typeface="Cambria Math"/>
                  </a:rPr>
                  <a:t>𝐾</a:t>
                </a:r>
                <a:r>
                  <a:rPr lang="en-US" b="0" i="0" baseline="0" dirty="0" smtClean="0">
                    <a:latin typeface="Cambria Math"/>
                  </a:rPr>
                  <a:t>^4 ))(1)(5.6242×〖10〗^18  𝑚^2 ) </a:t>
                </a:r>
                <a:r>
                  <a:rPr lang="en-US" b="0" i="0" baseline="0" dirty="0" smtClean="0">
                    <a:latin typeface="Cambria Math"/>
                  </a:rPr>
                  <a:t>(</a:t>
                </a:r>
                <a:r>
                  <a:rPr lang="en-US" i="0" baseline="0" dirty="0" smtClean="0">
                    <a:latin typeface="Cambria Math"/>
                  </a:rPr>
                  <a:t>6000</a:t>
                </a:r>
                <a:r>
                  <a:rPr lang="en-US" b="0" i="0" baseline="0" dirty="0" smtClean="0">
                    <a:latin typeface="Cambria Math"/>
                  </a:rPr>
                  <a:t> </a:t>
                </a:r>
                <a:r>
                  <a:rPr lang="en-US" i="0" baseline="0" dirty="0" smtClean="0">
                    <a:latin typeface="Cambria Math"/>
                  </a:rPr>
                  <a:t>𝐾)</a:t>
                </a:r>
                <a:r>
                  <a:rPr lang="en-US" b="0" i="0" baseline="0" dirty="0" smtClean="0">
                    <a:latin typeface="Cambria Math"/>
                  </a:rPr>
                  <a:t>^</a:t>
                </a:r>
                <a:r>
                  <a:rPr lang="en-US" b="0" i="0" baseline="0" dirty="0" smtClean="0">
                    <a:latin typeface="Cambria Math"/>
                  </a:rPr>
                  <a:t>4</a:t>
                </a:r>
                <a:r>
                  <a:rPr lang="en-US" i="0" baseline="0" dirty="0" smtClean="0">
                    <a:latin typeface="Cambria Math"/>
                  </a:rPr>
                  <a:t>=</a:t>
                </a:r>
                <a:r>
                  <a:rPr lang="en-US" b="0" i="0" baseline="0" dirty="0" smtClean="0">
                    <a:latin typeface="Cambria Math"/>
                  </a:rPr>
                  <a:t>4.13×〖10〗^26  𝐽/𝑠</a:t>
                </a:r>
                <a:endParaRPr lang="en-US" dirty="0"/>
              </a:p>
            </p:txBody>
          </p:sp>
        </mc:Fallback>
      </mc:AlternateContent>
      <p:sp>
        <p:nvSpPr>
          <p:cNvPr id="4" name="Slide Number Placeholder 3"/>
          <p:cNvSpPr>
            <a:spLocks noGrp="1"/>
          </p:cNvSpPr>
          <p:nvPr>
            <p:ph type="sldNum" sz="quarter" idx="10"/>
          </p:nvPr>
        </p:nvSpPr>
        <p:spPr/>
        <p:txBody>
          <a:bodyPr/>
          <a:lstStyle/>
          <a:p>
            <a:fld id="{94F5F1A9-7F3E-4761-B24B-F038774311DA}" type="slidenum">
              <a:rPr lang="en-US" smtClean="0"/>
              <a:pPr/>
              <a:t>81</a:t>
            </a:fld>
            <a:endParaRPr lang="en-US"/>
          </a:p>
        </p:txBody>
      </p:sp>
    </p:spTree>
    <p:extLst>
      <p:ext uri="{BB962C8B-B14F-4D97-AF65-F5344CB8AC3E}">
        <p14:creationId xmlns:p14="http://schemas.microsoft.com/office/powerpoint/2010/main" val="9434914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i="1" dirty="0">
                              <a:latin typeface="Cambria Math"/>
                            </a:rPr>
                            <m:t>𝑄</m:t>
                          </m:r>
                        </m:num>
                        <m:den>
                          <m:r>
                            <a:rPr lang="en-US" i="1" dirty="0">
                              <a:latin typeface="Cambria Math"/>
                            </a:rPr>
                            <m:t>𝑡</m:t>
                          </m:r>
                        </m:den>
                      </m:f>
                      <m:r>
                        <a:rPr lang="en-US" i="1" dirty="0">
                          <a:latin typeface="Cambria Math"/>
                        </a:rPr>
                        <m:t>=</m:t>
                      </m:r>
                      <m:r>
                        <a:rPr lang="en-US" i="1" dirty="0">
                          <a:latin typeface="Cambria Math"/>
                        </a:rPr>
                        <m:t>𝜎</m:t>
                      </m:r>
                      <m:r>
                        <a:rPr lang="en-US" i="1" dirty="0">
                          <a:latin typeface="Cambria Math"/>
                        </a:rPr>
                        <m:t>𝑒𝐴</m:t>
                      </m:r>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a:latin typeface="Cambria Math"/>
                                </a:rPr>
                                <m:t>𝑇</m:t>
                              </m:r>
                            </m:e>
                            <m:sub>
                              <m:r>
                                <a:rPr lang="en-US" b="0" i="1" dirty="0" smtClean="0">
                                  <a:latin typeface="Cambria Math"/>
                                </a:rPr>
                                <m:t>2</m:t>
                              </m:r>
                            </m:sub>
                            <m:sup>
                              <m:r>
                                <a:rPr lang="en-US" b="0" i="1" dirty="0" smtClean="0">
                                  <a:latin typeface="Cambria Math"/>
                                </a:rPr>
                                <m:t>4</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b="0" i="1" dirty="0" smtClean="0">
                                  <a:latin typeface="Cambria Math"/>
                                </a:rPr>
                                <m:t>𝑇</m:t>
                              </m:r>
                            </m:e>
                            <m:sub>
                              <m:r>
                                <a:rPr lang="en-US" b="0" i="1" dirty="0" smtClean="0">
                                  <a:latin typeface="Cambria Math"/>
                                </a:rPr>
                                <m:t>1</m:t>
                              </m:r>
                            </m:sub>
                            <m:sup>
                              <m:r>
                                <a:rPr lang="en-US" b="0" i="1" dirty="0" smtClean="0">
                                  <a:latin typeface="Cambria Math"/>
                                </a:rPr>
                                <m:t>4</m:t>
                              </m:r>
                            </m:sup>
                          </m:sSubSup>
                        </m:e>
                      </m:d>
                    </m:oMath>
                  </m:oMathPara>
                </a14:m>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𝑡</m:t>
                          </m:r>
                        </m:den>
                      </m:f>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5.67×</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−8</m:t>
                              </m:r>
                            </m:sup>
                          </m:sSup>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𝑠</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sSup>
                                <m:sSupPr>
                                  <m:ctrlPr>
                                    <a:rPr lang="en-US" b="0" i="1" smtClean="0">
                                      <a:latin typeface="Cambria Math" panose="02040503050406030204" pitchFamily="18" charset="0"/>
                                    </a:rPr>
                                  </m:ctrlPr>
                                </m:sSupPr>
                                <m:e>
                                  <m:r>
                                    <a:rPr lang="en-US" b="0" i="1" smtClean="0">
                                      <a:latin typeface="Cambria Math"/>
                                    </a:rPr>
                                    <m:t>𝐾</m:t>
                                  </m:r>
                                </m:e>
                                <m:sup>
                                  <m:r>
                                    <a:rPr lang="en-US" b="0" i="1" smtClean="0">
                                      <a:latin typeface="Cambria Math"/>
                                    </a:rPr>
                                    <m:t>4</m:t>
                                  </m:r>
                                </m:sup>
                              </m:sSup>
                            </m:den>
                          </m:f>
                        </m:e>
                      </m:d>
                      <m:d>
                        <m:dPr>
                          <m:ctrlPr>
                            <a:rPr lang="en-US" b="0" i="1" smtClean="0">
                              <a:latin typeface="Cambria Math" panose="02040503050406030204" pitchFamily="18" charset="0"/>
                            </a:rPr>
                          </m:ctrlPr>
                        </m:dPr>
                        <m:e>
                          <m:r>
                            <a:rPr lang="en-US" b="0" i="1" smtClean="0">
                              <a:latin typeface="Cambria Math"/>
                            </a:rPr>
                            <m:t>0.97</m:t>
                          </m:r>
                        </m:e>
                      </m:d>
                      <m:d>
                        <m:dPr>
                          <m:ctrlPr>
                            <a:rPr lang="en-US" b="0" i="1" smtClean="0">
                              <a:latin typeface="Cambria Math" panose="02040503050406030204" pitchFamily="18" charset="0"/>
                            </a:rPr>
                          </m:ctrlPr>
                        </m:dPr>
                        <m:e>
                          <m:r>
                            <a:rPr lang="en-US" b="0" i="1" smtClean="0">
                              <a:latin typeface="Cambria Math"/>
                            </a:rPr>
                            <m:t>4</m:t>
                          </m:r>
                          <m:r>
                            <a:rPr lang="en-US" b="0" i="1" smtClean="0">
                              <a:latin typeface="Cambria Math"/>
                            </a:rPr>
                            <m:t>𝜋</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0.12 </m:t>
                                  </m:r>
                                  <m:r>
                                    <a:rPr lang="en-US" b="0" i="1" smtClean="0">
                                      <a:latin typeface="Cambria Math"/>
                                    </a:rPr>
                                    <m:t>𝑚</m:t>
                                  </m:r>
                                </m:e>
                              </m:d>
                            </m:e>
                            <m:sup>
                              <m:r>
                                <a:rPr lang="en-US" b="0" i="1" smtClean="0">
                                  <a:latin typeface="Cambria Math"/>
                                </a:rPr>
                                <m:t>2</m:t>
                              </m:r>
                            </m:sup>
                          </m:sSup>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293.15 </m:t>
                                  </m:r>
                                  <m:r>
                                    <a:rPr lang="en-US" b="0" i="1" smtClean="0">
                                      <a:latin typeface="Cambria Math"/>
                                    </a:rPr>
                                    <m:t>𝐾</m:t>
                                  </m:r>
                                </m:e>
                              </m:d>
                            </m:e>
                            <m:sup>
                              <m:r>
                                <a:rPr lang="en-US" b="0" i="1" smtClean="0">
                                  <a:latin typeface="Cambria Math"/>
                                </a:rPr>
                                <m:t>4</m:t>
                              </m:r>
                            </m:sup>
                          </m:sSup>
                          <m:r>
                            <a:rPr lang="en-US" b="0"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310.15 </m:t>
                                  </m:r>
                                  <m:r>
                                    <a:rPr lang="en-US" b="0" i="1" smtClean="0">
                                      <a:latin typeface="Cambria Math"/>
                                    </a:rPr>
                                    <m:t>𝐾</m:t>
                                  </m:r>
                                </m:e>
                              </m:d>
                            </m:e>
                            <m:sup>
                              <m:r>
                                <a:rPr lang="en-US" b="0" i="1" smtClean="0">
                                  <a:latin typeface="Cambria Math"/>
                                </a:rPr>
                                <m:t>4</m:t>
                              </m:r>
                            </m:sup>
                          </m:sSup>
                        </m:e>
                      </m:d>
                    </m:oMath>
                  </m:oMathPara>
                </a14:m>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𝑡</m:t>
                          </m:r>
                        </m:den>
                      </m:f>
                      <m:r>
                        <a:rPr lang="en-US" b="0" i="1" smtClean="0">
                          <a:latin typeface="Cambria Math"/>
                        </a:rPr>
                        <m:t>=−18.6</m:t>
                      </m:r>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𝑠</m:t>
                          </m:r>
                        </m:den>
                      </m:f>
                    </m:oMath>
                  </m:oMathPara>
                </a14:m>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Cambria Math"/>
                  </a:rPr>
                  <a:t>𝑄</a:t>
                </a:r>
                <a:r>
                  <a:rPr lang="en-US" i="0" dirty="0" smtClean="0">
                    <a:latin typeface="Cambria Math"/>
                  </a:rPr>
                  <a:t>/</a:t>
                </a:r>
                <a:r>
                  <a:rPr lang="en-US" i="0" dirty="0">
                    <a:latin typeface="Cambria Math"/>
                  </a:rPr>
                  <a:t>𝑡=𝜎𝑒𝐴</a:t>
                </a:r>
                <a:r>
                  <a:rPr lang="en-US" b="0" i="0" dirty="0" smtClean="0">
                    <a:latin typeface="Cambria Math"/>
                  </a:rPr>
                  <a:t>(</a:t>
                </a:r>
                <a:r>
                  <a:rPr lang="en-US" i="0" dirty="0">
                    <a:latin typeface="Cambria Math"/>
                  </a:rPr>
                  <a:t>𝑇</a:t>
                </a:r>
                <a:r>
                  <a:rPr lang="en-US" b="0" i="0" dirty="0" smtClean="0">
                    <a:latin typeface="Cambria Math"/>
                  </a:rPr>
                  <a:t>_2^4−𝑇_1^4 )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𝑄/𝑡=(5.67×〖10〗^(−8)  𝐽/(𝑠𝑚^2 𝐾^4 ))(0.97)(4𝜋(0.12 𝑚)^2 )((293.15 𝐾)^4−(310.15 𝐾)^4 )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𝑄/𝑡=−18.6 𝐽/𝑠</a:t>
                </a:r>
                <a:endParaRPr lang="en-US" dirty="0"/>
              </a:p>
            </p:txBody>
          </p:sp>
        </mc:Fallback>
      </mc:AlternateContent>
      <p:sp>
        <p:nvSpPr>
          <p:cNvPr id="4" name="Slide Number Placeholder 3"/>
          <p:cNvSpPr>
            <a:spLocks noGrp="1"/>
          </p:cNvSpPr>
          <p:nvPr>
            <p:ph type="sldNum" sz="quarter" idx="10"/>
          </p:nvPr>
        </p:nvSpPr>
        <p:spPr/>
        <p:txBody>
          <a:bodyPr/>
          <a:lstStyle/>
          <a:p>
            <a:fld id="{94F5F1A9-7F3E-4761-B24B-F038774311DA}" type="slidenum">
              <a:rPr lang="en-US" smtClean="0"/>
              <a:pPr/>
              <a:t>82</a:t>
            </a:fld>
            <a:endParaRPr lang="en-US"/>
          </a:p>
        </p:txBody>
      </p:sp>
    </p:spTree>
    <p:extLst>
      <p:ext uri="{BB962C8B-B14F-4D97-AF65-F5344CB8AC3E}">
        <p14:creationId xmlns:p14="http://schemas.microsoft.com/office/powerpoint/2010/main" val="19975039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83</a:t>
            </a:fld>
            <a:endParaRPr lang="en-US"/>
          </a:p>
        </p:txBody>
      </p:sp>
    </p:spTree>
    <p:extLst>
      <p:ext uri="{BB962C8B-B14F-4D97-AF65-F5344CB8AC3E}">
        <p14:creationId xmlns:p14="http://schemas.microsoft.com/office/powerpoint/2010/main" val="177148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4E80F-22CA-4184-976D-0887B90DF50C}" type="slidenum">
              <a:rPr lang="en-US" smtClean="0"/>
              <a:pPr/>
              <a:t>10</a:t>
            </a:fld>
            <a:endParaRPr lang="en-US"/>
          </a:p>
        </p:txBody>
      </p:sp>
    </p:spTree>
    <p:extLst>
      <p:ext uri="{BB962C8B-B14F-4D97-AF65-F5344CB8AC3E}">
        <p14:creationId xmlns:p14="http://schemas.microsoft.com/office/powerpoint/2010/main" val="25874386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5B45C-FF69-4991-809C-E6B73E3D0BBB}" type="slidenum">
              <a:rPr lang="en-US" smtClean="0"/>
              <a:pPr/>
              <a:t>85</a:t>
            </a:fld>
            <a:endParaRPr lang="en-US"/>
          </a:p>
        </p:txBody>
      </p:sp>
    </p:spTree>
    <p:extLst>
      <p:ext uri="{BB962C8B-B14F-4D97-AF65-F5344CB8AC3E}">
        <p14:creationId xmlns:p14="http://schemas.microsoft.com/office/powerpoint/2010/main" val="6046385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5B45C-FF69-4991-809C-E6B73E3D0BBB}" type="slidenum">
              <a:rPr lang="en-US" smtClean="0"/>
              <a:pPr/>
              <a:t>86</a:t>
            </a:fld>
            <a:endParaRPr lang="en-US"/>
          </a:p>
        </p:txBody>
      </p:sp>
    </p:spTree>
    <p:extLst>
      <p:ext uri="{BB962C8B-B14F-4D97-AF65-F5344CB8AC3E}">
        <p14:creationId xmlns:p14="http://schemas.microsoft.com/office/powerpoint/2010/main" val="3220336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5B45C-FF69-4991-809C-E6B73E3D0BBB}" type="slidenum">
              <a:rPr lang="en-US" smtClean="0"/>
              <a:pPr/>
              <a:t>87</a:t>
            </a:fld>
            <a:endParaRPr lang="en-US"/>
          </a:p>
        </p:txBody>
      </p:sp>
    </p:spTree>
    <p:extLst>
      <p:ext uri="{BB962C8B-B14F-4D97-AF65-F5344CB8AC3E}">
        <p14:creationId xmlns:p14="http://schemas.microsoft.com/office/powerpoint/2010/main" val="25598434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5B45C-FF69-4991-809C-E6B73E3D0BBB}" type="slidenum">
              <a:rPr lang="en-US" smtClean="0"/>
              <a:pPr/>
              <a:t>88</a:t>
            </a:fld>
            <a:endParaRPr lang="en-US"/>
          </a:p>
        </p:txBody>
      </p:sp>
    </p:spTree>
    <p:extLst>
      <p:ext uri="{BB962C8B-B14F-4D97-AF65-F5344CB8AC3E}">
        <p14:creationId xmlns:p14="http://schemas.microsoft.com/office/powerpoint/2010/main" val="15795410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W is positive since</a:t>
                </a:r>
                <a:r>
                  <a:rPr lang="en-US" baseline="0" dirty="0"/>
                  <a:t> it is work done by the system</a:t>
                </a:r>
              </a:p>
              <a:p>
                <a:r>
                  <a:rPr lang="en-US" dirty="0"/>
                  <a:t>ΔU is negative since</a:t>
                </a:r>
                <a:r>
                  <a:rPr lang="en-US" baseline="0" dirty="0"/>
                  <a:t> the internal energy decreases</a:t>
                </a:r>
              </a:p>
              <a:p>
                <a:pPr/>
                <a14:m>
                  <m:oMathPara xmlns:m="http://schemas.openxmlformats.org/officeDocument/2006/math">
                    <m:oMathParaPr>
                      <m:jc m:val="centerGroup"/>
                    </m:oMathParaPr>
                    <m:oMath xmlns:m="http://schemas.openxmlformats.org/officeDocument/2006/math">
                      <m:r>
                        <m:rPr>
                          <m:sty m:val="p"/>
                        </m:rPr>
                        <a:rPr lang="en-US" i="0" dirty="0" smtClean="0">
                          <a:latin typeface="Cambria Math"/>
                        </a:rPr>
                        <m:t>Δ</m:t>
                      </m:r>
                      <m:r>
                        <a:rPr lang="en-US" i="1" dirty="0" smtClean="0">
                          <a:latin typeface="Cambria Math"/>
                        </a:rPr>
                        <m:t>𝑈</m:t>
                      </m:r>
                      <m:r>
                        <a:rPr lang="en-US" i="1" dirty="0" smtClean="0">
                          <a:latin typeface="Cambria Math"/>
                        </a:rPr>
                        <m:t>=</m:t>
                      </m:r>
                      <m:r>
                        <a:rPr lang="en-US" i="1" dirty="0" smtClean="0">
                          <a:latin typeface="Cambria Math"/>
                        </a:rPr>
                        <m:t>𝑄</m:t>
                      </m:r>
                      <m:r>
                        <a:rPr lang="en-US" b="0" i="1" dirty="0" smtClean="0">
                          <a:latin typeface="Cambria Math"/>
                        </a:rPr>
                        <m:t>−</m:t>
                      </m:r>
                      <m:r>
                        <a:rPr lang="en-US" i="1" dirty="0" smtClean="0">
                          <a:latin typeface="Cambria Math"/>
                        </a:rPr>
                        <m:t>𝑊</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−20000</m:t>
                      </m:r>
                      <m:r>
                        <a:rPr lang="en-US" b="0" i="1" dirty="0" smtClean="0">
                          <a:latin typeface="Cambria Math"/>
                        </a:rPr>
                        <m:t> </m:t>
                      </m:r>
                      <m:r>
                        <a:rPr lang="en-US" i="1" dirty="0" smtClean="0">
                          <a:latin typeface="Cambria Math"/>
                        </a:rPr>
                        <m:t>𝐽</m:t>
                      </m:r>
                      <m:r>
                        <a:rPr lang="en-US" i="1" baseline="0" dirty="0" smtClean="0">
                          <a:latin typeface="Cambria Math"/>
                        </a:rPr>
                        <m:t>=</m:t>
                      </m:r>
                      <m:r>
                        <a:rPr lang="en-US" i="1" baseline="0" dirty="0" smtClean="0">
                          <a:latin typeface="Cambria Math"/>
                        </a:rPr>
                        <m:t>𝑄</m:t>
                      </m:r>
                      <m:r>
                        <a:rPr lang="en-US" b="0" i="1" baseline="0" dirty="0" smtClean="0">
                          <a:latin typeface="Cambria Math"/>
                        </a:rPr>
                        <m:t>−</m:t>
                      </m:r>
                      <m:r>
                        <a:rPr lang="en-US" i="1" baseline="0" dirty="0" smtClean="0">
                          <a:latin typeface="Cambria Math"/>
                        </a:rPr>
                        <m:t>10000</m:t>
                      </m:r>
                      <m:r>
                        <a:rPr lang="en-US" b="0" i="1" baseline="0" dirty="0" smtClean="0">
                          <a:latin typeface="Cambria Math"/>
                        </a:rPr>
                        <m:t> </m:t>
                      </m:r>
                      <m:r>
                        <a:rPr lang="en-US" i="1" baseline="0" dirty="0" smtClean="0">
                          <a:latin typeface="Cambria Math"/>
                        </a:rPr>
                        <m:t>𝐽</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𝑄</m:t>
                      </m:r>
                      <m:r>
                        <a:rPr lang="en-US" i="1" baseline="0" dirty="0" smtClean="0">
                          <a:latin typeface="Cambria Math"/>
                        </a:rPr>
                        <m:t>=−10000 </m:t>
                      </m:r>
                      <m:r>
                        <a:rPr lang="en-US" i="1" baseline="0" dirty="0" smtClean="0">
                          <a:latin typeface="Cambria Math"/>
                        </a:rPr>
                        <m:t>𝐽</m:t>
                      </m:r>
                    </m:oMath>
                  </m:oMathPara>
                </a14:m>
                <a:endParaRPr lang="en-US" baseline="0" dirty="0"/>
              </a:p>
              <a:p>
                <a:r>
                  <a:rPr lang="en-US" baseline="0" dirty="0"/>
                  <a:t>System loses lots of heat.</a:t>
                </a:r>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W is positive since</a:t>
                </a:r>
                <a:r>
                  <a:rPr lang="en-US" baseline="0" dirty="0" smtClean="0"/>
                  <a:t> it is work done by the system</a:t>
                </a:r>
              </a:p>
              <a:p>
                <a:r>
                  <a:rPr lang="en-US" dirty="0" smtClean="0"/>
                  <a:t>ΔU is negative since</a:t>
                </a:r>
                <a:r>
                  <a:rPr lang="en-US" baseline="0" dirty="0" smtClean="0"/>
                  <a:t> the internal energy decreases</a:t>
                </a:r>
              </a:p>
              <a:p>
                <a:r>
                  <a:rPr lang="en-US" i="0" dirty="0" smtClean="0">
                    <a:latin typeface="Cambria Math"/>
                  </a:rPr>
                  <a:t>Δ</a:t>
                </a:r>
                <a:r>
                  <a:rPr lang="en-US" i="0" dirty="0" smtClean="0">
                    <a:latin typeface="Cambria Math"/>
                  </a:rPr>
                  <a:t>𝑈=𝑄</a:t>
                </a:r>
                <a:r>
                  <a:rPr lang="en-US" b="0" i="0" dirty="0" smtClean="0">
                    <a:latin typeface="Cambria Math"/>
                  </a:rPr>
                  <a:t>−</a:t>
                </a:r>
                <a:r>
                  <a:rPr lang="en-US" i="0" dirty="0" smtClean="0">
                    <a:latin typeface="Cambria Math"/>
                  </a:rPr>
                  <a:t>𝑊</a:t>
                </a:r>
                <a:endParaRPr lang="en-US" dirty="0" smtClean="0"/>
              </a:p>
              <a:p>
                <a:r>
                  <a:rPr lang="en-US" i="0" dirty="0" smtClean="0">
                    <a:latin typeface="Cambria Math"/>
                  </a:rPr>
                  <a:t>−20000</a:t>
                </a:r>
                <a:r>
                  <a:rPr lang="en-US" b="0" i="0" dirty="0" smtClean="0">
                    <a:latin typeface="Cambria Math"/>
                  </a:rPr>
                  <a:t> </a:t>
                </a:r>
                <a:r>
                  <a:rPr lang="en-US" i="0" dirty="0" smtClean="0">
                    <a:latin typeface="Cambria Math"/>
                  </a:rPr>
                  <a:t>𝐽</a:t>
                </a:r>
                <a:r>
                  <a:rPr lang="en-US" i="0" baseline="0" dirty="0" smtClean="0">
                    <a:latin typeface="Cambria Math"/>
                  </a:rPr>
                  <a:t>=𝑄</a:t>
                </a:r>
                <a:r>
                  <a:rPr lang="en-US" b="0" i="0" baseline="0" dirty="0" smtClean="0">
                    <a:latin typeface="Cambria Math"/>
                  </a:rPr>
                  <a:t>−</a:t>
                </a:r>
                <a:r>
                  <a:rPr lang="en-US" i="0" baseline="0" dirty="0" smtClean="0">
                    <a:latin typeface="Cambria Math"/>
                  </a:rPr>
                  <a:t>10000</a:t>
                </a:r>
                <a:r>
                  <a:rPr lang="en-US" b="0" i="0" baseline="0" dirty="0" smtClean="0">
                    <a:latin typeface="Cambria Math"/>
                  </a:rPr>
                  <a:t> </a:t>
                </a:r>
                <a:r>
                  <a:rPr lang="en-US" i="0" baseline="0" dirty="0" smtClean="0">
                    <a:latin typeface="Cambria Math"/>
                  </a:rPr>
                  <a:t>𝐽</a:t>
                </a:r>
                <a:endParaRPr lang="en-US" baseline="0" dirty="0" smtClean="0"/>
              </a:p>
              <a:p>
                <a:r>
                  <a:rPr lang="en-US" i="0" baseline="0" dirty="0" smtClean="0">
                    <a:latin typeface="Cambria Math"/>
                  </a:rPr>
                  <a:t>𝑄=−10000 𝐽</a:t>
                </a:r>
                <a:endParaRPr lang="en-US" baseline="0" dirty="0" smtClean="0"/>
              </a:p>
              <a:p>
                <a:r>
                  <a:rPr lang="en-US" baseline="0" dirty="0" smtClean="0"/>
                  <a:t>System loses lots of heat.</a:t>
                </a:r>
                <a:endParaRPr lang="en-US" dirty="0"/>
              </a:p>
            </p:txBody>
          </p:sp>
        </mc:Fallback>
      </mc:AlternateContent>
      <p:sp>
        <p:nvSpPr>
          <p:cNvPr id="4" name="Slide Number Placeholder 3"/>
          <p:cNvSpPr>
            <a:spLocks noGrp="1"/>
          </p:cNvSpPr>
          <p:nvPr>
            <p:ph type="sldNum" sz="quarter" idx="10"/>
          </p:nvPr>
        </p:nvSpPr>
        <p:spPr/>
        <p:txBody>
          <a:bodyPr/>
          <a:lstStyle/>
          <a:p>
            <a:fld id="{0705B45C-FF69-4991-809C-E6B73E3D0BBB}" type="slidenum">
              <a:rPr lang="en-US" smtClean="0"/>
              <a:pPr/>
              <a:t>89</a:t>
            </a:fld>
            <a:endParaRPr lang="en-US"/>
          </a:p>
        </p:txBody>
      </p:sp>
    </p:spTree>
    <p:extLst>
      <p:ext uri="{BB962C8B-B14F-4D97-AF65-F5344CB8AC3E}">
        <p14:creationId xmlns:p14="http://schemas.microsoft.com/office/powerpoint/2010/main" val="34939630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5B45C-FF69-4991-809C-E6B73E3D0BBB}" type="slidenum">
              <a:rPr lang="en-US" smtClean="0"/>
              <a:pPr/>
              <a:t>90</a:t>
            </a:fld>
            <a:endParaRPr lang="en-US"/>
          </a:p>
        </p:txBody>
      </p:sp>
    </p:spTree>
    <p:extLst>
      <p:ext uri="{BB962C8B-B14F-4D97-AF65-F5344CB8AC3E}">
        <p14:creationId xmlns:p14="http://schemas.microsoft.com/office/powerpoint/2010/main" val="31248392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a:t>
            </a:r>
            <a:r>
              <a:rPr lang="en-US" dirty="0" err="1">
                <a:sym typeface="Wingdings" pitchFamily="2" charset="2"/>
              </a:rPr>
              <a:t>Iso</a:t>
            </a:r>
            <a:r>
              <a:rPr lang="en-US" dirty="0">
                <a:sym typeface="Wingdings" pitchFamily="2" charset="2"/>
              </a:rPr>
              <a:t>” means same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“Bar” means pressure “barometer”</a:t>
            </a:r>
            <a:endParaRPr lang="en-US" dirty="0"/>
          </a:p>
          <a:p>
            <a:endParaRPr lang="en-US" dirty="0"/>
          </a:p>
        </p:txBody>
      </p:sp>
      <p:sp>
        <p:nvSpPr>
          <p:cNvPr id="4" name="Slide Number Placeholder 3"/>
          <p:cNvSpPr>
            <a:spLocks noGrp="1"/>
          </p:cNvSpPr>
          <p:nvPr>
            <p:ph type="sldNum" sz="quarter" idx="10"/>
          </p:nvPr>
        </p:nvSpPr>
        <p:spPr/>
        <p:txBody>
          <a:bodyPr/>
          <a:lstStyle/>
          <a:p>
            <a:fld id="{0705B45C-FF69-4991-809C-E6B73E3D0BBB}" type="slidenum">
              <a:rPr lang="en-US" smtClean="0"/>
              <a:pPr/>
              <a:t>91</a:t>
            </a:fld>
            <a:endParaRPr lang="en-US"/>
          </a:p>
        </p:txBody>
      </p:sp>
    </p:spTree>
    <p:extLst>
      <p:ext uri="{BB962C8B-B14F-4D97-AF65-F5344CB8AC3E}">
        <p14:creationId xmlns:p14="http://schemas.microsoft.com/office/powerpoint/2010/main" val="30109746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5B45C-FF69-4991-809C-E6B73E3D0BBB}" type="slidenum">
              <a:rPr lang="en-US" smtClean="0"/>
              <a:pPr/>
              <a:t>92</a:t>
            </a:fld>
            <a:endParaRPr lang="en-US"/>
          </a:p>
        </p:txBody>
      </p:sp>
    </p:spTree>
    <p:extLst>
      <p:ext uri="{BB962C8B-B14F-4D97-AF65-F5344CB8AC3E}">
        <p14:creationId xmlns:p14="http://schemas.microsoft.com/office/powerpoint/2010/main" val="39378866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5B45C-FF69-4991-809C-E6B73E3D0BBB}" type="slidenum">
              <a:rPr lang="en-US" smtClean="0"/>
              <a:pPr/>
              <a:t>93</a:t>
            </a:fld>
            <a:endParaRPr lang="en-US"/>
          </a:p>
        </p:txBody>
      </p:sp>
    </p:spTree>
    <p:extLst>
      <p:ext uri="{BB962C8B-B14F-4D97-AF65-F5344CB8AC3E}">
        <p14:creationId xmlns:p14="http://schemas.microsoft.com/office/powerpoint/2010/main" val="13698560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5B45C-FF69-4991-809C-E6B73E3D0BBB}" type="slidenum">
              <a:rPr lang="en-US" smtClean="0"/>
              <a:pPr/>
              <a:t>94</a:t>
            </a:fld>
            <a:endParaRPr lang="en-US"/>
          </a:p>
        </p:txBody>
      </p:sp>
    </p:spTree>
    <p:extLst>
      <p:ext uri="{BB962C8B-B14F-4D97-AF65-F5344CB8AC3E}">
        <p14:creationId xmlns:p14="http://schemas.microsoft.com/office/powerpoint/2010/main" val="74628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𝐿</m:t>
                      </m:r>
                      <m:r>
                        <a:rPr lang="en-US" b="0" i="1" smtClean="0">
                          <a:latin typeface="Cambria Math"/>
                        </a:rPr>
                        <m:t>=</m:t>
                      </m:r>
                      <m:r>
                        <a:rPr lang="en-US" b="0" i="1" smtClean="0">
                          <a:latin typeface="Cambria Math"/>
                        </a:rPr>
                        <m:t>𝛼</m:t>
                      </m:r>
                      <m:r>
                        <a:rPr lang="en-US" b="0" i="1" smtClean="0">
                          <a:latin typeface="Cambria Math"/>
                        </a:rPr>
                        <m:t>𝐿</m:t>
                      </m:r>
                      <m:r>
                        <m:rPr>
                          <m:sty m:val="p"/>
                        </m:rPr>
                        <a:rPr lang="en-US" b="0" i="0" smtClean="0">
                          <a:latin typeface="Cambria Math"/>
                        </a:rPr>
                        <m:t>Δ</m:t>
                      </m:r>
                      <m:r>
                        <a:rPr lang="en-US" b="0" i="1" smtClean="0">
                          <a:latin typeface="Cambria Math"/>
                        </a:rPr>
                        <m:t>𝑇</m:t>
                      </m:r>
                    </m:oMath>
                  </m:oMathPara>
                </a14:m>
                <a:endParaRPr lang="en-US"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𝐿</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−6</m:t>
                              </m:r>
                            </m:sup>
                          </m:sSup>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𝐶</m:t>
                              </m:r>
                            </m:e>
                            <m:sup>
                              <m:r>
                                <a:rPr lang="en-US" b="0" i="1" smtClean="0">
                                  <a:latin typeface="Cambria Math"/>
                                </a:rPr>
                                <m:t>−1</m:t>
                              </m:r>
                            </m:sup>
                          </m:sSup>
                        </m:e>
                      </m:d>
                      <m:d>
                        <m:dPr>
                          <m:ctrlPr>
                            <a:rPr lang="en-US" b="0" i="1" smtClean="0">
                              <a:latin typeface="Cambria Math" panose="02040503050406030204" pitchFamily="18" charset="0"/>
                            </a:rPr>
                          </m:ctrlPr>
                        </m:dPr>
                        <m:e>
                          <m:r>
                            <a:rPr lang="en-US" b="0" i="1" smtClean="0">
                              <a:latin typeface="Cambria Math"/>
                            </a:rPr>
                            <m:t>2000 </m:t>
                          </m:r>
                          <m:r>
                            <a:rPr lang="en-US" b="0" i="1" smtClean="0">
                              <a:latin typeface="Cambria Math"/>
                            </a:rPr>
                            <m:t>𝑚</m:t>
                          </m:r>
                        </m:e>
                      </m:d>
                      <m:d>
                        <m:dPr>
                          <m:ctrlPr>
                            <a:rPr lang="en-US" b="0" i="1" smtClean="0">
                              <a:latin typeface="Cambria Math" panose="02040503050406030204" pitchFamily="18" charset="0"/>
                            </a:rPr>
                          </m:ctrlPr>
                        </m:dPr>
                        <m:e>
                          <m:r>
                            <a:rPr lang="en-US" b="0" i="1" smtClean="0">
                              <a:latin typeface="Cambria Math"/>
                            </a:rPr>
                            <m:t>43 °</m:t>
                          </m:r>
                          <m:r>
                            <a:rPr lang="en-US" b="0" i="1" smtClean="0">
                              <a:latin typeface="Cambria Math"/>
                            </a:rPr>
                            <m:t>𝐶</m:t>
                          </m:r>
                          <m:r>
                            <a:rPr lang="en-US" b="0" i="1" smtClean="0">
                              <a:latin typeface="Cambria Math"/>
                            </a:rPr>
                            <m:t>−21 °</m:t>
                          </m:r>
                          <m:r>
                            <a:rPr lang="en-US" b="0" i="1" smtClean="0">
                              <a:latin typeface="Cambria Math"/>
                            </a:rPr>
                            <m:t>𝐶</m:t>
                          </m:r>
                        </m:e>
                      </m:d>
                      <m:r>
                        <a:rPr lang="en-US" b="0" i="1" smtClean="0">
                          <a:latin typeface="Cambria Math"/>
                        </a:rPr>
                        <m:t>=0.528 </m:t>
                      </m:r>
                      <m:r>
                        <a:rPr lang="en-US" b="0" i="1" smtClean="0">
                          <a:latin typeface="Cambria Math"/>
                        </a:rPr>
                        <m:t>𝑚</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b="0" i="0" smtClean="0">
                    <a:latin typeface="Cambria Math"/>
                  </a:rPr>
                  <a:t>Δ𝐿=𝛼𝐿Δ𝑇</a:t>
                </a:r>
                <a:endParaRPr lang="en-US" dirty="0" smtClean="0"/>
              </a:p>
              <a:p>
                <a:r>
                  <a:rPr lang="en-US" b="0" i="0" smtClean="0">
                    <a:latin typeface="Cambria Math"/>
                  </a:rPr>
                  <a:t>Δ𝐿=(12×〖10〗^(−6)  °𝐶^(−1) )(2000 𝑚)(43 °𝐶−21 °𝐶)=0.528 𝑚</a:t>
                </a:r>
                <a:endParaRPr lang="en-US" dirty="0"/>
              </a:p>
            </p:txBody>
          </p:sp>
        </mc:Fallback>
      </mc:AlternateContent>
      <p:sp>
        <p:nvSpPr>
          <p:cNvPr id="4" name="Slide Number Placeholder 3"/>
          <p:cNvSpPr>
            <a:spLocks noGrp="1"/>
          </p:cNvSpPr>
          <p:nvPr>
            <p:ph type="sldNum" sz="quarter" idx="10"/>
          </p:nvPr>
        </p:nvSpPr>
        <p:spPr/>
        <p:txBody>
          <a:bodyPr/>
          <a:lstStyle/>
          <a:p>
            <a:fld id="{9114E80F-22CA-4184-976D-0887B90DF50C}" type="slidenum">
              <a:rPr lang="en-US" smtClean="0"/>
              <a:pPr/>
              <a:t>11</a:t>
            </a:fld>
            <a:endParaRPr lang="en-US"/>
          </a:p>
        </p:txBody>
      </p:sp>
    </p:spTree>
    <p:extLst>
      <p:ext uri="{BB962C8B-B14F-4D97-AF65-F5344CB8AC3E}">
        <p14:creationId xmlns:p14="http://schemas.microsoft.com/office/powerpoint/2010/main" val="10822208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5B45C-FF69-4991-809C-E6B73E3D0BBB}" type="slidenum">
              <a:rPr lang="en-US" smtClean="0"/>
              <a:pPr/>
              <a:t>95</a:t>
            </a:fld>
            <a:endParaRPr lang="en-US"/>
          </a:p>
        </p:txBody>
      </p:sp>
    </p:spTree>
    <p:extLst>
      <p:ext uri="{BB962C8B-B14F-4D97-AF65-F5344CB8AC3E}">
        <p14:creationId xmlns:p14="http://schemas.microsoft.com/office/powerpoint/2010/main" val="30143137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5B45C-FF69-4991-809C-E6B73E3D0BBB}" type="slidenum">
              <a:rPr lang="en-US" smtClean="0"/>
              <a:pPr/>
              <a:t>96</a:t>
            </a:fld>
            <a:endParaRPr lang="en-US"/>
          </a:p>
        </p:txBody>
      </p:sp>
    </p:spTree>
    <p:extLst>
      <p:ext uri="{BB962C8B-B14F-4D97-AF65-F5344CB8AC3E}">
        <p14:creationId xmlns:p14="http://schemas.microsoft.com/office/powerpoint/2010/main" val="34450690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If volume increases W</a:t>
            </a:r>
            <a:r>
              <a:rPr lang="en-US" baseline="0" dirty="0"/>
              <a:t> is </a:t>
            </a:r>
            <a:r>
              <a:rPr lang="en-US" dirty="0"/>
              <a:t>+</a:t>
            </a:r>
          </a:p>
        </p:txBody>
      </p:sp>
      <p:sp>
        <p:nvSpPr>
          <p:cNvPr id="4" name="Slide Number Placeholder 3"/>
          <p:cNvSpPr>
            <a:spLocks noGrp="1"/>
          </p:cNvSpPr>
          <p:nvPr>
            <p:ph type="sldNum" sz="quarter" idx="10"/>
          </p:nvPr>
        </p:nvSpPr>
        <p:spPr/>
        <p:txBody>
          <a:bodyPr/>
          <a:lstStyle/>
          <a:p>
            <a:fld id="{0705B45C-FF69-4991-809C-E6B73E3D0BBB}" type="slidenum">
              <a:rPr lang="en-US" smtClean="0"/>
              <a:pPr/>
              <a:t>97</a:t>
            </a:fld>
            <a:endParaRPr lang="en-US"/>
          </a:p>
        </p:txBody>
      </p:sp>
    </p:spTree>
    <p:extLst>
      <p:ext uri="{BB962C8B-B14F-4D97-AF65-F5344CB8AC3E}">
        <p14:creationId xmlns:p14="http://schemas.microsoft.com/office/powerpoint/2010/main" val="21789872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bottom portion cancels out</a:t>
                </a:r>
              </a:p>
              <a:p>
                <a:pPr marL="0" indent="0">
                  <a:buFont typeface="Arial" panose="020B0604020202020204" pitchFamily="34" charset="0"/>
                  <a:buNone/>
                </a:pPr>
                <a:r>
                  <a:rPr lang="en-US" dirty="0"/>
                  <a:t>In</a:t>
                </a:r>
                <a:r>
                  <a:rPr lang="en-US" baseline="0" dirty="0"/>
                  <a:t> this graph</a:t>
                </a:r>
              </a:p>
              <a:p>
                <a:pPr marL="171450" indent="-171450">
                  <a:buFont typeface="Arial" panose="020B0604020202020204" pitchFamily="34" charset="0"/>
                  <a:buChar char="•"/>
                </a:pPr>
                <a:r>
                  <a:rPr lang="en-US" baseline="0" dirty="0"/>
                  <a:t>Isothermal is positive W</a:t>
                </a:r>
              </a:p>
              <a:p>
                <a:pPr marL="171450" indent="-171450">
                  <a:buFont typeface="Arial" panose="020B0604020202020204" pitchFamily="34" charset="0"/>
                  <a:buChar char="•"/>
                </a:pPr>
                <a:r>
                  <a:rPr lang="en-US" baseline="0" dirty="0"/>
                  <a:t>Adiabatic is negative W since the </a:t>
                </a:r>
                <a14:m>
                  <m:oMath xmlns:m="http://schemas.openxmlformats.org/officeDocument/2006/math">
                    <m:r>
                      <m:rPr>
                        <m:sty m:val="p"/>
                      </m:rPr>
                      <a:rPr lang="en-US" b="0" i="0" baseline="0" smtClean="0">
                        <a:latin typeface="Cambria Math"/>
                      </a:rPr>
                      <m:t>Δ</m:t>
                    </m:r>
                  </m:oMath>
                </a14:m>
                <a:r>
                  <a:rPr lang="en-US" dirty="0"/>
                  <a:t>V is negative</a:t>
                </a:r>
              </a:p>
            </p:txBody>
          </p:sp>
        </mc:Choice>
        <mc:Fallback xmlns="">
          <p:sp>
            <p:nvSpPr>
              <p:cNvPr id="3" name="Notes Placeholder 2"/>
              <p:cNvSpPr>
                <a:spLocks noGrp="1"/>
              </p:cNvSpPr>
              <p:nvPr>
                <p:ph type="body" idx="1"/>
              </p:nvPr>
            </p:nvSpPr>
            <p:spPr/>
            <p:txBody>
              <a:bodyPr/>
              <a:lstStyle/>
              <a:p>
                <a:r>
                  <a:rPr lang="en-US" dirty="0" smtClean="0"/>
                  <a:t>The bottom portion cancels out</a:t>
                </a:r>
              </a:p>
              <a:p>
                <a:pPr marL="0" indent="0">
                  <a:buFont typeface="Arial" panose="020B0604020202020204" pitchFamily="34" charset="0"/>
                  <a:buNone/>
                </a:pPr>
                <a:r>
                  <a:rPr lang="en-US" dirty="0" smtClean="0"/>
                  <a:t>In</a:t>
                </a:r>
                <a:r>
                  <a:rPr lang="en-US" baseline="0" dirty="0" smtClean="0"/>
                  <a:t> this graph</a:t>
                </a:r>
              </a:p>
              <a:p>
                <a:pPr marL="171450" indent="-171450">
                  <a:buFont typeface="Arial" panose="020B0604020202020204" pitchFamily="34" charset="0"/>
                  <a:buChar char="•"/>
                </a:pPr>
                <a:r>
                  <a:rPr lang="en-US" baseline="0" dirty="0" smtClean="0"/>
                  <a:t>Isothermal is positive W</a:t>
                </a:r>
              </a:p>
              <a:p>
                <a:pPr marL="171450" indent="-171450">
                  <a:buFont typeface="Arial" panose="020B0604020202020204" pitchFamily="34" charset="0"/>
                  <a:buChar char="•"/>
                </a:pPr>
                <a:r>
                  <a:rPr lang="en-US" baseline="0" dirty="0" smtClean="0"/>
                  <a:t>Adiabatic is negative W since the </a:t>
                </a:r>
                <a:r>
                  <a:rPr lang="en-US" b="0" i="0" baseline="0" smtClean="0">
                    <a:latin typeface="Cambria Math"/>
                  </a:rPr>
                  <a:t>Δ</a:t>
                </a:r>
                <a:r>
                  <a:rPr lang="en-US" dirty="0" smtClean="0"/>
                  <a:t>V is negative</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98</a:t>
            </a:fld>
            <a:endParaRPr lang="en-US"/>
          </a:p>
        </p:txBody>
      </p:sp>
    </p:spTree>
    <p:extLst>
      <p:ext uri="{BB962C8B-B14F-4D97-AF65-F5344CB8AC3E}">
        <p14:creationId xmlns:p14="http://schemas.microsoft.com/office/powerpoint/2010/main" val="41361140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99</a:t>
            </a:fld>
            <a:endParaRPr lang="en-US"/>
          </a:p>
        </p:txBody>
      </p:sp>
    </p:spTree>
    <p:extLst>
      <p:ext uri="{BB962C8B-B14F-4D97-AF65-F5344CB8AC3E}">
        <p14:creationId xmlns:p14="http://schemas.microsoft.com/office/powerpoint/2010/main" val="1602856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100</a:t>
            </a:fld>
            <a:endParaRPr lang="en-US"/>
          </a:p>
        </p:txBody>
      </p:sp>
    </p:spTree>
    <p:extLst>
      <p:ext uri="{BB962C8B-B14F-4D97-AF65-F5344CB8AC3E}">
        <p14:creationId xmlns:p14="http://schemas.microsoft.com/office/powerpoint/2010/main" val="8563301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102</a:t>
            </a:fld>
            <a:endParaRPr lang="en-US"/>
          </a:p>
        </p:txBody>
      </p:sp>
    </p:spTree>
    <p:extLst>
      <p:ext uri="{BB962C8B-B14F-4D97-AF65-F5344CB8AC3E}">
        <p14:creationId xmlns:p14="http://schemas.microsoft.com/office/powerpoint/2010/main" val="23575838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oMath>
                </a14:m>
                <a:r>
                  <a:rPr lang="en-US" dirty="0"/>
                  <a:t> is heat sent to environment</a:t>
                </a:r>
              </a:p>
            </p:txBody>
          </p:sp>
        </mc:Choice>
        <mc:Fallback xmlns="">
          <p:sp>
            <p:nvSpPr>
              <p:cNvPr id="3" name="Notes Placeholder 2"/>
              <p:cNvSpPr>
                <a:spLocks noGrp="1"/>
              </p:cNvSpPr>
              <p:nvPr>
                <p:ph type="body" idx="1"/>
              </p:nvPr>
            </p:nvSpPr>
            <p:spPr/>
            <p:txBody>
              <a:bodyPr/>
              <a:lstStyle/>
              <a:p>
                <a:r>
                  <a:rPr lang="en-US" b="0" i="0" smtClean="0">
                    <a:latin typeface="Cambria Math"/>
                  </a:rPr>
                  <a:t>𝑄_𝑐</a:t>
                </a:r>
                <a:r>
                  <a:rPr lang="en-US" dirty="0" smtClean="0"/>
                  <a:t> is heat sent to environment</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103</a:t>
            </a:fld>
            <a:endParaRPr lang="en-US"/>
          </a:p>
        </p:txBody>
      </p:sp>
    </p:spTree>
    <p:extLst>
      <p:ext uri="{BB962C8B-B14F-4D97-AF65-F5344CB8AC3E}">
        <p14:creationId xmlns:p14="http://schemas.microsoft.com/office/powerpoint/2010/main" val="26718414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104</a:t>
            </a:fld>
            <a:endParaRPr lang="en-US"/>
          </a:p>
        </p:txBody>
      </p:sp>
    </p:spTree>
    <p:extLst>
      <p:ext uri="{BB962C8B-B14F-4D97-AF65-F5344CB8AC3E}">
        <p14:creationId xmlns:p14="http://schemas.microsoft.com/office/powerpoint/2010/main" val="27914572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105</a:t>
            </a:fld>
            <a:endParaRPr lang="en-US"/>
          </a:p>
        </p:txBody>
      </p:sp>
    </p:spTree>
    <p:extLst>
      <p:ext uri="{BB962C8B-B14F-4D97-AF65-F5344CB8AC3E}">
        <p14:creationId xmlns:p14="http://schemas.microsoft.com/office/powerpoint/2010/main" val="29037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Coffee</a:t>
            </a:r>
            <a:r>
              <a:rPr lang="en-US" baseline="0" dirty="0"/>
              <a:t> maker described on p344</a:t>
            </a:r>
            <a:endParaRPr lang="en-US" dirty="0"/>
          </a:p>
        </p:txBody>
      </p:sp>
      <p:sp>
        <p:nvSpPr>
          <p:cNvPr id="4" name="Slide Number Placeholder 3"/>
          <p:cNvSpPr>
            <a:spLocks noGrp="1"/>
          </p:cNvSpPr>
          <p:nvPr>
            <p:ph type="sldNum" sz="quarter" idx="10"/>
          </p:nvPr>
        </p:nvSpPr>
        <p:spPr/>
        <p:txBody>
          <a:bodyPr/>
          <a:lstStyle/>
          <a:p>
            <a:fld id="{1851C198-1C91-4337-AA2B-772DB3482751}" type="slidenum">
              <a:rPr lang="en-US" smtClean="0"/>
              <a:pPr/>
              <a:t>12</a:t>
            </a:fld>
            <a:endParaRPr lang="en-US"/>
          </a:p>
        </p:txBody>
      </p:sp>
    </p:spTree>
    <p:extLst>
      <p:ext uri="{BB962C8B-B14F-4D97-AF65-F5344CB8AC3E}">
        <p14:creationId xmlns:p14="http://schemas.microsoft.com/office/powerpoint/2010/main" val="42921706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584F6-1802-4179-AC3D-4F5B2AFA854D}" type="slidenum">
              <a:rPr lang="en-US" smtClean="0"/>
              <a:t>106</a:t>
            </a:fld>
            <a:endParaRPr lang="en-US"/>
          </a:p>
        </p:txBody>
      </p:sp>
    </p:spTree>
    <p:extLst>
      <p:ext uri="{BB962C8B-B14F-4D97-AF65-F5344CB8AC3E}">
        <p14:creationId xmlns:p14="http://schemas.microsoft.com/office/powerpoint/2010/main" val="5782303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107</a:t>
            </a:fld>
            <a:endParaRPr lang="en-US"/>
          </a:p>
        </p:txBody>
      </p:sp>
    </p:spTree>
    <p:extLst>
      <p:ext uri="{BB962C8B-B14F-4D97-AF65-F5344CB8AC3E}">
        <p14:creationId xmlns:p14="http://schemas.microsoft.com/office/powerpoint/2010/main" val="22226466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𝐸𝑓𝑓</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0.20=</m:t>
                      </m:r>
                      <m:f>
                        <m:fPr>
                          <m:ctrlPr>
                            <a:rPr lang="en-US" b="0" i="1" smtClean="0">
                              <a:latin typeface="Cambria Math" panose="02040503050406030204" pitchFamily="18" charset="0"/>
                            </a:rPr>
                          </m:ctrlPr>
                        </m:fPr>
                        <m:num>
                          <m:r>
                            <a:rPr lang="en-US" b="0" i="1" smtClean="0">
                              <a:latin typeface="Cambria Math"/>
                            </a:rPr>
                            <m:t>23000 </m:t>
                          </m:r>
                          <m:r>
                            <a:rPr lang="en-US" b="0" i="1" smtClean="0">
                              <a:latin typeface="Cambria Math"/>
                            </a:rPr>
                            <m:t>𝐽</m:t>
                          </m:r>
                        </m:num>
                        <m:den>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23000 </m:t>
                              </m:r>
                              <m:r>
                                <a:rPr lang="en-US" b="0" i="1" smtClean="0">
                                  <a:latin typeface="Cambria Math"/>
                                </a:rPr>
                                <m:t>𝐽</m:t>
                              </m:r>
                            </m:e>
                          </m:d>
                        </m:num>
                        <m:den>
                          <m:d>
                            <m:dPr>
                              <m:ctrlPr>
                                <a:rPr lang="en-US" b="0" i="1" smtClean="0">
                                  <a:latin typeface="Cambria Math" panose="02040503050406030204" pitchFamily="18" charset="0"/>
                                </a:rPr>
                              </m:ctrlPr>
                            </m:dPr>
                            <m:e>
                              <m:r>
                                <a:rPr lang="en-US" b="0" i="1" smtClean="0">
                                  <a:latin typeface="Cambria Math"/>
                                </a:rPr>
                                <m:t>0.20</m:t>
                              </m:r>
                            </m:e>
                          </m:d>
                        </m:den>
                      </m:f>
                      <m:r>
                        <a:rPr lang="en-US" b="0" i="1" smtClean="0">
                          <a:latin typeface="Cambria Math"/>
                        </a:rPr>
                        <m:t>=1.15×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𝐽</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𝐸𝑓𝑓</m:t>
                      </m:r>
                      <m:r>
                        <a:rPr lang="en-US" b="0" i="1" smtClean="0">
                          <a:latin typeface="Cambria Math"/>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num>
                        <m:den>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0.20=1−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num>
                        <m:den>
                          <m:r>
                            <a:rPr lang="en-US" b="0" i="1" smtClean="0">
                              <a:latin typeface="Cambria Math"/>
                            </a:rPr>
                            <m:t>1.15×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𝐽</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0.20−1=−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num>
                        <m:den>
                          <m:r>
                            <a:rPr lang="en-US" b="0" i="1" smtClean="0">
                              <a:latin typeface="Cambria Math"/>
                            </a:rPr>
                            <m:t>1.15×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𝐽</m:t>
                          </m:r>
                        </m:den>
                      </m:f>
                      <m:r>
                        <a:rPr lang="en-US" b="0" i="1" smtClean="0">
                          <a:latin typeface="Cambria Math"/>
                        </a:rPr>
                        <m:t> </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−0.80</m:t>
                          </m:r>
                        </m:e>
                      </m:d>
                      <m:d>
                        <m:dPr>
                          <m:ctrlPr>
                            <a:rPr lang="en-US" b="0" i="1" smtClean="0">
                              <a:latin typeface="Cambria Math" panose="02040503050406030204" pitchFamily="18" charset="0"/>
                            </a:rPr>
                          </m:ctrlPr>
                        </m:dPr>
                        <m:e>
                          <m:r>
                            <a:rPr lang="en-US" b="0" i="1" smtClean="0">
                              <a:latin typeface="Cambria Math"/>
                            </a:rPr>
                            <m:t>−1.15×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𝐽</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r>
                        <a:rPr lang="en-US" b="0" i="1" smtClean="0">
                          <a:latin typeface="Cambria Math"/>
                        </a:rPr>
                        <m:t>=92000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𝑅𝑎𝑡𝑒</m:t>
                      </m:r>
                      <m:r>
                        <a:rPr lang="en-US" b="0" i="1" smtClean="0">
                          <a:latin typeface="Cambria Math"/>
                        </a:rPr>
                        <m:t>=92</m:t>
                      </m:r>
                      <m:f>
                        <m:fPr>
                          <m:ctrlPr>
                            <a:rPr lang="en-US" b="0" i="1" smtClean="0">
                              <a:latin typeface="Cambria Math" panose="02040503050406030204" pitchFamily="18" charset="0"/>
                            </a:rPr>
                          </m:ctrlPr>
                        </m:fPr>
                        <m:num>
                          <m:r>
                            <a:rPr lang="en-US" b="0" i="1" smtClean="0">
                              <a:latin typeface="Cambria Math"/>
                            </a:rPr>
                            <m:t>𝑘𝐽</m:t>
                          </m:r>
                        </m:num>
                        <m:den>
                          <m:r>
                            <a:rPr lang="en-US" b="0" i="1" smtClean="0">
                              <a:latin typeface="Cambria Math"/>
                            </a:rPr>
                            <m:t>𝑠</m:t>
                          </m:r>
                        </m:den>
                      </m:f>
                      <m:r>
                        <a:rPr lang="en-US" b="0" i="1" smtClean="0">
                          <a:latin typeface="Cambria Math"/>
                        </a:rPr>
                        <m:t>=92 </m:t>
                      </m:r>
                      <m:r>
                        <a:rPr lang="en-US" b="0" i="1" smtClean="0">
                          <a:latin typeface="Cambria Math"/>
                        </a:rPr>
                        <m:t>𝑘𝑊</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𝐸𝑓𝑓=𝑊/𝑄_ℎ </a:t>
                </a:r>
                <a:endParaRPr lang="en-US" b="0" dirty="0" smtClean="0"/>
              </a:p>
              <a:p>
                <a:r>
                  <a:rPr lang="en-US" b="0" i="0" smtClean="0">
                    <a:latin typeface="Cambria Math"/>
                  </a:rPr>
                  <a:t>0.20=(23000 𝐽)/𝑄_ℎ </a:t>
                </a:r>
                <a:endParaRPr lang="en-US" b="0" dirty="0" smtClean="0"/>
              </a:p>
              <a:p>
                <a:r>
                  <a:rPr lang="en-US" b="0" i="0" smtClean="0">
                    <a:latin typeface="Cambria Math"/>
                  </a:rPr>
                  <a:t>𝑄_ℎ=((23000 𝐽))/((0.20) )=1.15×〖10〗^5  𝐽</a:t>
                </a:r>
                <a:endParaRPr lang="en-US" b="0" dirty="0" smtClean="0"/>
              </a:p>
              <a:p>
                <a:endParaRPr lang="en-US" dirty="0" smtClean="0"/>
              </a:p>
              <a:p>
                <a:r>
                  <a:rPr lang="en-US" b="0" i="0" smtClean="0">
                    <a:latin typeface="Cambria Math"/>
                  </a:rPr>
                  <a:t>𝐸𝑓𝑓=1−𝑄_𝑐/𝑄_ℎ </a:t>
                </a:r>
                <a:endParaRPr lang="en-US" b="0" dirty="0" smtClean="0"/>
              </a:p>
              <a:p>
                <a:r>
                  <a:rPr lang="en-US" b="0" i="0" smtClean="0">
                    <a:latin typeface="Cambria Math"/>
                  </a:rPr>
                  <a:t>0.20=1−𝑄_𝑐/(1.15×〖10〗^5  𝐽)</a:t>
                </a:r>
                <a:endParaRPr lang="en-US" b="0" dirty="0" smtClean="0"/>
              </a:p>
              <a:p>
                <a:r>
                  <a:rPr lang="en-US" b="0" i="0" smtClean="0">
                    <a:latin typeface="Cambria Math"/>
                  </a:rPr>
                  <a:t>0.20−1=−𝑄_𝑐/(1.15×〖10〗^5  𝐽)  </a:t>
                </a:r>
                <a:endParaRPr lang="en-US" b="0" dirty="0" smtClean="0"/>
              </a:p>
              <a:p>
                <a:r>
                  <a:rPr lang="en-US" b="0" i="0" smtClean="0">
                    <a:latin typeface="Cambria Math"/>
                  </a:rPr>
                  <a:t>(−0.80)(−1.15×〖10〗^5  𝐽)=𝑄_𝑐</a:t>
                </a:r>
                <a:endParaRPr lang="en-US" b="0" dirty="0" smtClean="0"/>
              </a:p>
              <a:p>
                <a:r>
                  <a:rPr lang="en-US" b="0" i="0" smtClean="0">
                    <a:latin typeface="Cambria Math"/>
                  </a:rPr>
                  <a:t>𝑄_𝑐=92000 𝐽</a:t>
                </a:r>
                <a:endParaRPr lang="en-US" b="0" dirty="0" smtClean="0"/>
              </a:p>
              <a:p>
                <a:r>
                  <a:rPr lang="en-US" b="0" i="0" smtClean="0">
                    <a:latin typeface="Cambria Math"/>
                  </a:rPr>
                  <a:t>𝑅𝑎𝑡𝑒=92 𝑘𝐽/𝑠=92 𝑘𝑊</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108</a:t>
            </a:fld>
            <a:endParaRPr lang="en-US"/>
          </a:p>
        </p:txBody>
      </p:sp>
    </p:spTree>
    <p:extLst>
      <p:ext uri="{BB962C8B-B14F-4D97-AF65-F5344CB8AC3E}">
        <p14:creationId xmlns:p14="http://schemas.microsoft.com/office/powerpoint/2010/main" val="27406259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𝐶𝑂𝑃</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num>
                        <m:den>
                          <m:r>
                            <a:rPr lang="en-US" b="0" i="1" smtClean="0">
                              <a:latin typeface="Cambria Math"/>
                            </a:rPr>
                            <m:t>𝑊</m:t>
                          </m:r>
                        </m:den>
                      </m:f>
                    </m:oMath>
                  </m:oMathPara>
                </a14:m>
                <a:endParaRPr lang="en-US" b="0" dirty="0"/>
              </a:p>
              <a:p>
                <a:r>
                  <a:rPr lang="en-US" b="0" i="1" dirty="0">
                    <a:latin typeface="Cambria Math"/>
                  </a:rPr>
                  <a:t>Every second, W=1500 J since P=W/t</a:t>
                </a:r>
              </a:p>
              <a:p>
                <a:pPr/>
                <a14:m>
                  <m:oMathPara xmlns:m="http://schemas.openxmlformats.org/officeDocument/2006/math">
                    <m:oMathParaPr>
                      <m:jc m:val="centerGroup"/>
                    </m:oMathParaPr>
                    <m:oMath xmlns:m="http://schemas.openxmlformats.org/officeDocument/2006/math">
                      <m:r>
                        <a:rPr lang="en-US" b="0" i="1" smtClean="0">
                          <a:latin typeface="Cambria Math"/>
                        </a:rPr>
                        <m:t>3.0=</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num>
                        <m:den>
                          <m:r>
                            <a:rPr lang="en-US" b="0" i="1" smtClean="0">
                              <a:latin typeface="Cambria Math"/>
                            </a:rPr>
                            <m:t>1500 </m:t>
                          </m:r>
                          <m:r>
                            <a:rPr lang="en-US" b="0" i="1" smtClean="0">
                              <a:latin typeface="Cambria Math"/>
                            </a:rPr>
                            <m:t>𝐽</m:t>
                          </m:r>
                        </m:den>
                      </m:f>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r>
                        <a:rPr lang="en-US" b="0" i="1" smtClean="0">
                          <a:latin typeface="Cambria Math"/>
                        </a:rPr>
                        <m:t>=3.0</m:t>
                      </m:r>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𝐽</m:t>
                          </m:r>
                        </m:e>
                      </m:d>
                      <m:r>
                        <a:rPr lang="en-US" b="0" i="1" smtClean="0">
                          <a:latin typeface="Cambria Math"/>
                        </a:rPr>
                        <m:t>=4500 </m:t>
                      </m:r>
                      <m:r>
                        <a:rPr lang="en-US" b="0" i="1" smtClean="0">
                          <a:latin typeface="Cambria Math"/>
                        </a:rPr>
                        <m:t>𝐽</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1500 </m:t>
                      </m:r>
                      <m:r>
                        <a:rPr lang="en-US" b="0" i="1" smtClean="0">
                          <a:latin typeface="Cambria Math"/>
                        </a:rPr>
                        <m:t>𝐽</m:t>
                      </m:r>
                      <m:r>
                        <a:rPr lang="en-US" b="0" i="1" smtClean="0">
                          <a:latin typeface="Cambria Math"/>
                        </a:rPr>
                        <m:t>=4500 </m:t>
                      </m:r>
                      <m:r>
                        <a:rPr lang="en-US" b="0" i="1" smtClean="0">
                          <a:latin typeface="Cambria Math"/>
                        </a:rPr>
                        <m:t>𝐽</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r>
                        <a:rPr lang="en-US" b="0" i="1" smtClean="0">
                          <a:latin typeface="Cambria Math"/>
                        </a:rPr>
                        <m:t>=4500 </m:t>
                      </m:r>
                      <m:r>
                        <a:rPr lang="en-US" b="0" i="1" smtClean="0">
                          <a:latin typeface="Cambria Math"/>
                        </a:rPr>
                        <m:t>𝐽</m:t>
                      </m:r>
                      <m:r>
                        <a:rPr lang="en-US" b="0" i="1" smtClean="0">
                          <a:latin typeface="Cambria Math"/>
                        </a:rPr>
                        <m:t>−1500 </m:t>
                      </m:r>
                      <m:r>
                        <a:rPr lang="en-US" b="0" i="1" smtClean="0">
                          <a:latin typeface="Cambria Math"/>
                        </a:rPr>
                        <m:t>𝐽</m:t>
                      </m:r>
                      <m:r>
                        <a:rPr lang="en-US" b="0" i="1" smtClean="0">
                          <a:latin typeface="Cambria Math"/>
                        </a:rPr>
                        <m:t>=3000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𝐶𝑂</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𝑟𝑒𝑓</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num>
                        <m:den>
                          <m:r>
                            <a:rPr lang="en-US" b="0" i="1" smtClean="0">
                              <a:latin typeface="Cambria Math"/>
                            </a:rPr>
                            <m:t>𝑊</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𝐶𝑂</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𝑟𝑒𝑓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3000 </m:t>
                          </m:r>
                          <m:r>
                            <a:rPr lang="en-US" b="0" i="1" smtClean="0">
                              <a:latin typeface="Cambria Math"/>
                            </a:rPr>
                            <m:t>𝐽</m:t>
                          </m:r>
                        </m:num>
                        <m:den>
                          <m:r>
                            <a:rPr lang="en-US" b="0" i="1" smtClean="0">
                              <a:latin typeface="Cambria Math"/>
                            </a:rPr>
                            <m:t>1500 </m:t>
                          </m:r>
                          <m:r>
                            <a:rPr lang="en-US" b="0" i="1" smtClean="0">
                              <a:latin typeface="Cambria Math"/>
                            </a:rPr>
                            <m:t>𝐽</m:t>
                          </m:r>
                        </m:den>
                      </m:f>
                      <m:r>
                        <a:rPr lang="en-US" b="0" i="1" smtClean="0">
                          <a:latin typeface="Cambria Math"/>
                        </a:rPr>
                        <m:t>=2.0</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𝐶𝑂𝑃=𝑄_ℎ/𝑊</a:t>
                </a:r>
                <a:endParaRPr lang="en-US" b="0" dirty="0" smtClean="0"/>
              </a:p>
              <a:p>
                <a:r>
                  <a:rPr lang="en-US" b="0" i="1" dirty="0" smtClean="0">
                    <a:latin typeface="Cambria Math"/>
                  </a:rPr>
                  <a:t>Every second, W=1500 J since P=W/t</a:t>
                </a:r>
              </a:p>
              <a:p>
                <a:r>
                  <a:rPr lang="en-US" b="0" i="0" smtClean="0">
                    <a:latin typeface="Cambria Math"/>
                  </a:rPr>
                  <a:t>3.0=𝑄_ℎ/(1500 𝐽)</a:t>
                </a:r>
                <a:endParaRPr lang="en-US" dirty="0" smtClean="0"/>
              </a:p>
              <a:p>
                <a:r>
                  <a:rPr lang="en-US" b="0" i="0" smtClean="0">
                    <a:latin typeface="Cambria Math"/>
                  </a:rPr>
                  <a:t>𝑄_ℎ=3.0(1500 𝐽)=4500 𝐽</a:t>
                </a:r>
                <a:endParaRPr lang="en-US" b="0" dirty="0" smtClean="0"/>
              </a:p>
              <a:p>
                <a:endParaRPr lang="en-US" dirty="0" smtClean="0"/>
              </a:p>
              <a:p>
                <a:r>
                  <a:rPr lang="en-US" b="0" i="0" smtClean="0">
                    <a:latin typeface="Cambria Math"/>
                  </a:rPr>
                  <a:t>𝑊=𝑄_ℎ−𝑄_𝑐</a:t>
                </a:r>
                <a:endParaRPr lang="en-US" b="0" dirty="0" smtClean="0"/>
              </a:p>
              <a:p>
                <a:r>
                  <a:rPr lang="en-US" b="0" i="0" smtClean="0">
                    <a:latin typeface="Cambria Math"/>
                  </a:rPr>
                  <a:t>1500 𝐽=4500 𝐽−𝑄_𝑐</a:t>
                </a:r>
                <a:endParaRPr lang="en-US" b="0" dirty="0" smtClean="0"/>
              </a:p>
              <a:p>
                <a:r>
                  <a:rPr lang="en-US" b="0" i="0" smtClean="0">
                    <a:latin typeface="Cambria Math"/>
                  </a:rPr>
                  <a:t>𝑄_𝑐=4500 𝐽−1500 𝐽=3000 𝐽</a:t>
                </a:r>
                <a:endParaRPr lang="en-US" b="0" dirty="0" smtClean="0"/>
              </a:p>
              <a:p>
                <a:r>
                  <a:rPr lang="en-US" b="0" i="0" smtClean="0">
                    <a:latin typeface="Cambria Math"/>
                  </a:rPr>
                  <a:t>𝐶𝑂𝑃_𝑟𝑒𝑓=𝑄_𝑐/𝑊</a:t>
                </a:r>
                <a:endParaRPr lang="en-US" b="0" dirty="0" smtClean="0"/>
              </a:p>
              <a:p>
                <a:r>
                  <a:rPr lang="en-US" b="0" i="0" smtClean="0">
                    <a:latin typeface="Cambria Math"/>
                  </a:rPr>
                  <a:t>𝐶𝑂𝑃_𝑟𝑒𝑓=(3000 𝐽)/(1500 𝐽)=2.0</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110</a:t>
            </a:fld>
            <a:endParaRPr lang="en-US"/>
          </a:p>
        </p:txBody>
      </p:sp>
    </p:spTree>
    <p:extLst>
      <p:ext uri="{BB962C8B-B14F-4D97-AF65-F5344CB8AC3E}">
        <p14:creationId xmlns:p14="http://schemas.microsoft.com/office/powerpoint/2010/main" val="41708764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111</a:t>
            </a:fld>
            <a:endParaRPr lang="en-US"/>
          </a:p>
        </p:txBody>
      </p:sp>
    </p:spTree>
    <p:extLst>
      <p:ext uri="{BB962C8B-B14F-4D97-AF65-F5344CB8AC3E}">
        <p14:creationId xmlns:p14="http://schemas.microsoft.com/office/powerpoint/2010/main" val="29110105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113</a:t>
            </a:fld>
            <a:endParaRPr lang="en-US"/>
          </a:p>
        </p:txBody>
      </p:sp>
    </p:spTree>
    <p:extLst>
      <p:ext uri="{BB962C8B-B14F-4D97-AF65-F5344CB8AC3E}">
        <p14:creationId xmlns:p14="http://schemas.microsoft.com/office/powerpoint/2010/main" val="32909776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114</a:t>
            </a:fld>
            <a:endParaRPr lang="en-US"/>
          </a:p>
        </p:txBody>
      </p:sp>
    </p:spTree>
    <p:extLst>
      <p:ext uri="{BB962C8B-B14F-4D97-AF65-F5344CB8AC3E}">
        <p14:creationId xmlns:p14="http://schemas.microsoft.com/office/powerpoint/2010/main" val="41602231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𝑆</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num>
                        <m:den>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h</m:t>
                              </m:r>
                            </m:sub>
                          </m:sSub>
                        </m:den>
                      </m:f>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num>
                        <m:den>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𝑐</m:t>
                              </m:r>
                            </m:sub>
                          </m:sSub>
                        </m:den>
                      </m:f>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𝑆</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−1200 </m:t>
                          </m:r>
                          <m:r>
                            <a:rPr lang="en-US" b="0" i="1" smtClean="0">
                              <a:latin typeface="Cambria Math"/>
                            </a:rPr>
                            <m:t>𝐽</m:t>
                          </m:r>
                        </m:num>
                        <m:den>
                          <m:r>
                            <a:rPr lang="en-US" b="0" i="1" smtClean="0">
                              <a:latin typeface="Cambria Math"/>
                            </a:rPr>
                            <m:t>650 </m:t>
                          </m:r>
                          <m:r>
                            <a:rPr lang="en-US" b="0" i="1" smtClean="0">
                              <a:latin typeface="Cambria Math"/>
                            </a:rPr>
                            <m:t>𝐾</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1200 </m:t>
                          </m:r>
                          <m:r>
                            <a:rPr lang="en-US" b="0" i="1" smtClean="0">
                              <a:latin typeface="Cambria Math"/>
                            </a:rPr>
                            <m:t>𝐽</m:t>
                          </m:r>
                        </m:num>
                        <m:den>
                          <m:r>
                            <a:rPr lang="en-US" b="0" i="1" smtClean="0">
                              <a:latin typeface="Cambria Math"/>
                            </a:rPr>
                            <m:t>350 </m:t>
                          </m:r>
                          <m:r>
                            <a:rPr lang="en-US" b="0" i="1" smtClean="0">
                              <a:latin typeface="Cambria Math"/>
                            </a:rPr>
                            <m:t>𝐾</m:t>
                          </m:r>
                        </m:den>
                      </m:f>
                      <m:r>
                        <a:rPr lang="en-US" b="0" i="1" smtClean="0">
                          <a:latin typeface="Cambria Math"/>
                        </a:rPr>
                        <m:t>=1.6</m:t>
                      </m:r>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𝐾</m:t>
                          </m:r>
                        </m:den>
                      </m:f>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Δ𝑆=𝑄_ℎ/𝑇_ℎ +𝑄_𝑐/𝑇_𝑐 </a:t>
                </a:r>
                <a:endParaRPr lang="en-US" b="0" dirty="0" smtClean="0"/>
              </a:p>
              <a:p>
                <a:r>
                  <a:rPr lang="en-US" b="0" i="0" smtClean="0">
                    <a:latin typeface="Cambria Math"/>
                  </a:rPr>
                  <a:t>Δ𝑆=(−1200 𝐽)/(650 𝐾)+(1200 𝐽)/(350 𝐾)=1.6 𝐽/𝐾</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115</a:t>
            </a:fld>
            <a:endParaRPr lang="en-US"/>
          </a:p>
        </p:txBody>
      </p:sp>
    </p:spTree>
    <p:extLst>
      <p:ext uri="{BB962C8B-B14F-4D97-AF65-F5344CB8AC3E}">
        <p14:creationId xmlns:p14="http://schemas.microsoft.com/office/powerpoint/2010/main" val="42887508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𝑆</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𝑇</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𝑓</m:t>
                              </m:r>
                            </m:sub>
                          </m:sSub>
                        </m:num>
                        <m:den>
                          <m:r>
                            <a:rPr lang="en-US" b="0" i="1" smtClean="0">
                              <a:latin typeface="Cambria Math"/>
                            </a:rPr>
                            <m:t>𝑇</m:t>
                          </m:r>
                        </m:den>
                      </m:f>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𝑆</m:t>
                      </m:r>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2.3 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3.35×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𝑘𝑔</m:t>
                                  </m:r>
                                </m:den>
                              </m:f>
                            </m:e>
                          </m:d>
                        </m:num>
                        <m:den>
                          <m:r>
                            <a:rPr lang="en-US" b="0" i="1" smtClean="0">
                              <a:latin typeface="Cambria Math"/>
                            </a:rPr>
                            <m:t>273 </m:t>
                          </m:r>
                          <m:r>
                            <a:rPr lang="en-US" b="0" i="1" smtClean="0">
                              <a:latin typeface="Cambria Math"/>
                            </a:rPr>
                            <m:t>𝐾</m:t>
                          </m:r>
                        </m:den>
                      </m:f>
                      <m:r>
                        <a:rPr lang="en-US" b="0" i="1" smtClean="0">
                          <a:latin typeface="Cambria Math"/>
                        </a:rPr>
                        <m:t>=2.8×</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𝐾</m:t>
                          </m:r>
                        </m:den>
                      </m:f>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Δ𝑆=𝑄/𝑇=(𝑚𝐿_𝑓)/𝑇</a:t>
                </a:r>
                <a:endParaRPr lang="en-US" b="0" dirty="0" smtClean="0"/>
              </a:p>
              <a:p>
                <a:r>
                  <a:rPr lang="en-US" b="0" i="0" smtClean="0">
                    <a:latin typeface="Cambria Math"/>
                  </a:rPr>
                  <a:t>Δ𝑆=(2.3 𝑘𝑔)(3.35×〖10〗^5  𝐽/𝑘𝑔)/(273 𝐾)=2.8×〖10〗^3  𝐽/𝐾</a:t>
                </a:r>
                <a:endParaRPr lang="en-US" dirty="0"/>
              </a:p>
            </p:txBody>
          </p:sp>
        </mc:Fallback>
      </mc:AlternateContent>
      <p:sp>
        <p:nvSpPr>
          <p:cNvPr id="4" name="Slide Number Placeholder 3"/>
          <p:cNvSpPr>
            <a:spLocks noGrp="1"/>
          </p:cNvSpPr>
          <p:nvPr>
            <p:ph type="sldNum" sz="quarter" idx="10"/>
          </p:nvPr>
        </p:nvSpPr>
        <p:spPr/>
        <p:txBody>
          <a:bodyPr/>
          <a:lstStyle/>
          <a:p>
            <a:fld id="{04C584F6-1802-4179-AC3D-4F5B2AFA854D}" type="slidenum">
              <a:rPr lang="en-US" smtClean="0"/>
              <a:t>116</a:t>
            </a:fld>
            <a:endParaRPr lang="en-US"/>
          </a:p>
        </p:txBody>
      </p:sp>
    </p:spTree>
    <p:extLst>
      <p:ext uri="{BB962C8B-B14F-4D97-AF65-F5344CB8AC3E}">
        <p14:creationId xmlns:p14="http://schemas.microsoft.com/office/powerpoint/2010/main" val="13553721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584F6-1802-4179-AC3D-4F5B2AFA854D}" type="slidenum">
              <a:rPr lang="en-US" smtClean="0"/>
              <a:t>117</a:t>
            </a:fld>
            <a:endParaRPr lang="en-US"/>
          </a:p>
        </p:txBody>
      </p:sp>
    </p:spTree>
    <p:extLst>
      <p:ext uri="{BB962C8B-B14F-4D97-AF65-F5344CB8AC3E}">
        <p14:creationId xmlns:p14="http://schemas.microsoft.com/office/powerpoint/2010/main" val="799934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descr="1866 Cathedral fire at night.JPG"/>
          <p:cNvPicPr>
            <a:picLocks noChangeAspect="1"/>
          </p:cNvPicPr>
          <p:nvPr/>
        </p:nvPicPr>
        <p:blipFill>
          <a:blip r:embed="rId2" cstate="print"/>
          <a:srcRect l="5517" r="5518"/>
          <a:stretch>
            <a:fillRect/>
          </a:stretch>
        </p:blipFill>
        <p:spPr>
          <a:xfrm>
            <a:off x="0" y="0"/>
            <a:ext cx="9144000" cy="5143500"/>
          </a:xfrm>
          <a:prstGeom prst="rect">
            <a:avLst/>
          </a:prstGeom>
        </p:spPr>
      </p:pic>
      <p:sp>
        <p:nvSpPr>
          <p:cNvPr id="7" name="Round Diagonal Corner Rectangle 6"/>
          <p:cNvSpPr/>
          <p:nvPr/>
        </p:nvSpPr>
        <p:spPr>
          <a:xfrm>
            <a:off x="152400" y="2457450"/>
            <a:ext cx="8814816" cy="18790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2042" y="2633473"/>
            <a:ext cx="8229600" cy="1657350"/>
          </a:xfrm>
        </p:spPr>
        <p:txBody>
          <a:bodyPr lIns="45720" rIns="228600" anchor="b">
            <a:normAutofit/>
          </a:bodyPr>
          <a:lstStyle>
            <a:lvl1pPr marL="0" algn="r">
              <a:defRPr sz="4800"/>
            </a:lvl1pPr>
            <a:extLst/>
          </a:lstStyle>
          <a:p>
            <a:r>
              <a:rPr kumimoji="0" lang="en-US"/>
              <a:t>Click to edit Master title style</a:t>
            </a:r>
            <a:endParaRPr kumimoji="0" lang="en-US" dirty="0"/>
          </a:p>
        </p:txBody>
      </p:sp>
      <p:sp>
        <p:nvSpPr>
          <p:cNvPr id="9" name="Subtitle 8"/>
          <p:cNvSpPr>
            <a:spLocks noGrp="1"/>
          </p:cNvSpPr>
          <p:nvPr>
            <p:ph type="subTitle" idx="1"/>
          </p:nvPr>
        </p:nvSpPr>
        <p:spPr>
          <a:xfrm>
            <a:off x="2133600" y="4486275"/>
            <a:ext cx="6560234" cy="371475"/>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10" name="Date Placeholder 9"/>
          <p:cNvSpPr>
            <a:spLocks noGrp="1"/>
          </p:cNvSpPr>
          <p:nvPr>
            <p:ph type="dt" sz="half" idx="10"/>
          </p:nvPr>
        </p:nvSpPr>
        <p:spPr>
          <a:xfrm>
            <a:off x="5562600" y="4881753"/>
            <a:ext cx="3002280" cy="205740"/>
          </a:xfrm>
        </p:spPr>
        <p:txBody>
          <a:bodyPr vert="horz" rtlCol="0"/>
          <a:lstStyle/>
          <a:p>
            <a:fld id="{A702658C-9375-4A6F-8BBD-C1F36586884E}" type="datetimeFigureOut">
              <a:rPr lang="en-US" smtClean="0"/>
              <a:t>8/18/2021</a:t>
            </a:fld>
            <a:endParaRPr lang="en-US"/>
          </a:p>
        </p:txBody>
      </p:sp>
      <p:sp>
        <p:nvSpPr>
          <p:cNvPr id="11" name="Slide Number Placeholder 10"/>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001F3934-80E4-4930-9BA1-57B1CA8F69AB}" type="slidenum">
              <a:rPr lang="en-US" smtClean="0"/>
              <a:t>‹#›</a:t>
            </a:fld>
            <a:endParaRPr lang="en-US"/>
          </a:p>
        </p:txBody>
      </p:sp>
      <p:sp>
        <p:nvSpPr>
          <p:cNvPr id="12" name="Footer Placeholder 11"/>
          <p:cNvSpPr>
            <a:spLocks noGrp="1"/>
          </p:cNvSpPr>
          <p:nvPr>
            <p:ph type="ftr" sz="quarter" idx="12"/>
          </p:nvPr>
        </p:nvSpPr>
        <p:spPr>
          <a:xfrm>
            <a:off x="1600200" y="4881753"/>
            <a:ext cx="3907464" cy="20574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02658C-9375-4A6F-8BBD-C1F36586884E}"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F3934-80E4-4930-9BA1-57B1CA8F69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02658C-9375-4A6F-8BBD-C1F36586884E}"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F3934-80E4-4930-9BA1-57B1CA8F69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normAutofit/>
          </a:bodyPr>
          <a:lstStyle>
            <a:lvl1pPr>
              <a:defRPr sz="4000"/>
            </a:lvl1pPr>
            <a:extLst/>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A702658C-9375-4A6F-8BBD-C1F36586884E}"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F3934-80E4-4930-9BA1-57B1CA8F69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905193" y="1639522"/>
            <a:ext cx="74066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373673"/>
            <a:ext cx="7772400" cy="1312633"/>
          </a:xfrm>
        </p:spPr>
        <p:txBody>
          <a:bodyPr rIns="100584"/>
          <a:lstStyle>
            <a:lvl1pPr algn="r">
              <a:buNone/>
              <a:defRPr sz="4000" b="1" cap="none">
                <a:solidFill>
                  <a:schemeClr val="accent1">
                    <a:tint val="95000"/>
                    <a:satMod val="200000"/>
                  </a:schemeClr>
                </a:solidFill>
              </a:defRPr>
            </a:lvl1pPr>
            <a:extLst/>
          </a:lstStyle>
          <a:p>
            <a:r>
              <a:rPr kumimoji="0" lang="en-US" dirty="0"/>
              <a:t>Click to edit Master title style</a:t>
            </a:r>
          </a:p>
        </p:txBody>
      </p:sp>
      <p:sp>
        <p:nvSpPr>
          <p:cNvPr id="3" name="Text Placeholder 2"/>
          <p:cNvSpPr>
            <a:spLocks noGrp="1"/>
          </p:cNvSpPr>
          <p:nvPr>
            <p:ph type="body" idx="1"/>
          </p:nvPr>
        </p:nvSpPr>
        <p:spPr>
          <a:xfrm>
            <a:off x="722313" y="1686306"/>
            <a:ext cx="7772400" cy="3171444"/>
          </a:xfrm>
        </p:spPr>
        <p:txBody>
          <a:bodyPr rIns="128016" anchor="t"/>
          <a:lstStyle>
            <a:lvl1pPr marL="0"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Click to edit Master text styles</a:t>
            </a:r>
          </a:p>
        </p:txBody>
      </p:sp>
      <p:sp>
        <p:nvSpPr>
          <p:cNvPr id="8" name="Date Placeholder 7"/>
          <p:cNvSpPr>
            <a:spLocks noGrp="1"/>
          </p:cNvSpPr>
          <p:nvPr>
            <p:ph type="dt" sz="half" idx="10"/>
          </p:nvPr>
        </p:nvSpPr>
        <p:spPr>
          <a:xfrm>
            <a:off x="5562600" y="4885252"/>
            <a:ext cx="3002280" cy="205740"/>
          </a:xfrm>
        </p:spPr>
        <p:txBody>
          <a:bodyPr vert="horz" rtlCol="0"/>
          <a:lstStyle/>
          <a:p>
            <a:fld id="{A702658C-9375-4A6F-8BBD-C1F36586884E}" type="datetimeFigureOut">
              <a:rPr lang="en-US" smtClean="0"/>
              <a:t>8/18/2021</a:t>
            </a:fld>
            <a:endParaRPr lang="en-US"/>
          </a:p>
        </p:txBody>
      </p:sp>
      <p:sp>
        <p:nvSpPr>
          <p:cNvPr id="9" name="Slide Number Placeholder 8"/>
          <p:cNvSpPr>
            <a:spLocks noGrp="1"/>
          </p:cNvSpPr>
          <p:nvPr>
            <p:ph type="sldNum" sz="quarter" idx="11"/>
          </p:nvPr>
        </p:nvSpPr>
        <p:spPr>
          <a:xfrm>
            <a:off x="8638952" y="4885252"/>
            <a:ext cx="464288" cy="205740"/>
          </a:xfrm>
        </p:spPr>
        <p:txBody>
          <a:bodyPr vert="horz" rtlCol="0"/>
          <a:lstStyle>
            <a:lvl1pPr>
              <a:defRPr>
                <a:solidFill>
                  <a:schemeClr val="tx2">
                    <a:shade val="90000"/>
                  </a:schemeClr>
                </a:solidFill>
              </a:defRPr>
            </a:lvl1pPr>
            <a:extLst/>
          </a:lstStyle>
          <a:p>
            <a:fld id="{001F3934-80E4-4930-9BA1-57B1CA8F69AB}" type="slidenum">
              <a:rPr lang="en-US" smtClean="0"/>
              <a:t>‹#›</a:t>
            </a:fld>
            <a:endParaRPr lang="en-US"/>
          </a:p>
        </p:txBody>
      </p:sp>
      <p:sp>
        <p:nvSpPr>
          <p:cNvPr id="10" name="Footer Placeholder 9"/>
          <p:cNvSpPr>
            <a:spLocks noGrp="1"/>
          </p:cNvSpPr>
          <p:nvPr>
            <p:ph type="ftr" sz="quarter" idx="12"/>
          </p:nvPr>
        </p:nvSpPr>
        <p:spPr>
          <a:xfrm>
            <a:off x="1600200" y="4885252"/>
            <a:ext cx="3907464" cy="20574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234440"/>
            <a:ext cx="4038600" cy="3394710"/>
          </a:xfrm>
        </p:spPr>
        <p:txBody>
          <a:bodyPr>
            <a:normAutofit/>
          </a:bodyPr>
          <a:lstStyle>
            <a:lvl1pPr>
              <a:defRPr sz="2800"/>
            </a:lvl1pPr>
            <a:lvl2pPr>
              <a:defRPr sz="2800"/>
            </a:lvl2pPr>
            <a:lvl3pPr>
              <a:defRPr sz="2800"/>
            </a:lvl3pPr>
            <a:lvl4pPr>
              <a:defRPr sz="2800"/>
            </a:lvl4pPr>
            <a:lvl5pPr>
              <a:defRPr sz="2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234440"/>
            <a:ext cx="4038600" cy="3394710"/>
          </a:xfrm>
        </p:spPr>
        <p:txBody>
          <a:bodyPr>
            <a:normAutofit/>
          </a:bodyPr>
          <a:lstStyle>
            <a:lvl1pPr>
              <a:defRPr sz="2800"/>
            </a:lvl1pPr>
            <a:lvl2pPr>
              <a:defRPr sz="2800"/>
            </a:lvl2pPr>
            <a:lvl3pPr>
              <a:defRPr sz="2800"/>
            </a:lvl3pPr>
            <a:lvl4pPr>
              <a:defRPr sz="2800"/>
            </a:lvl4pPr>
            <a:lvl5pPr>
              <a:defRPr sz="2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A702658C-9375-4A6F-8BBD-C1F36586884E}"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4885926"/>
            <a:ext cx="464288" cy="205740"/>
          </a:xfrm>
        </p:spPr>
        <p:txBody>
          <a:bodyPr/>
          <a:lstStyle/>
          <a:p>
            <a:fld id="{001F3934-80E4-4930-9BA1-57B1CA8F69AB}" type="slidenum">
              <a:rPr lang="en-US" smtClean="0"/>
              <a:t>‹#›</a:t>
            </a:fld>
            <a:endParaRPr lang="en-US"/>
          </a:p>
        </p:txBody>
      </p:sp>
      <p:sp>
        <p:nvSpPr>
          <p:cNvPr id="10" name="Rectangle 9"/>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188961"/>
            <a:ext cx="8229600" cy="85725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151335"/>
            <a:ext cx="4041775"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71650"/>
            <a:ext cx="4040188" cy="2956323"/>
          </a:xfrm>
        </p:spPr>
        <p:txBody>
          <a:bodyPr lIns="91440">
            <a:normAutofit/>
          </a:bodyPr>
          <a:lstStyle>
            <a:lvl1pPr>
              <a:defRPr sz="2800"/>
            </a:lvl1pPr>
            <a:lvl2pPr>
              <a:defRPr sz="2800"/>
            </a:lvl2pPr>
            <a:lvl3pPr>
              <a:defRPr sz="2800"/>
            </a:lvl3pPr>
            <a:lvl4pPr>
              <a:defRPr sz="2800"/>
            </a:lvl4pPr>
            <a:lvl5pPr>
              <a:defRPr sz="2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7" y="1771650"/>
            <a:ext cx="4041775" cy="2956323"/>
          </a:xfrm>
        </p:spPr>
        <p:txBody>
          <a:bodyPr>
            <a:normAutofit/>
          </a:bodyPr>
          <a:lstStyle>
            <a:lvl1pPr>
              <a:defRPr sz="2800"/>
            </a:lvl1pPr>
            <a:lvl2pPr>
              <a:defRPr sz="2800"/>
            </a:lvl2pPr>
            <a:lvl3pPr>
              <a:defRPr sz="2800"/>
            </a:lvl3pPr>
            <a:lvl4pPr>
              <a:defRPr sz="2800"/>
            </a:lvl4pPr>
            <a:lvl5pPr>
              <a:defRPr sz="2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p>
            <a:fld id="{A702658C-9375-4A6F-8BBD-C1F36586884E}"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4885926"/>
            <a:ext cx="464288" cy="205740"/>
          </a:xfrm>
        </p:spPr>
        <p:txBody>
          <a:bodyPr/>
          <a:lstStyle/>
          <a:p>
            <a:fld id="{001F3934-80E4-4930-9BA1-57B1CA8F69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14"/>
            <a:ext cx="8229600" cy="85725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702658C-9375-4A6F-8BBD-C1F36586884E}"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F3934-80E4-4930-9BA1-57B1CA8F69AB}" type="slidenum">
              <a:rPr lang="en-US" smtClean="0"/>
              <a:t>‹#›</a:t>
            </a:fld>
            <a:endParaRPr lang="en-US"/>
          </a:p>
        </p:txBody>
      </p:sp>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2658C-9375-4A6F-8BBD-C1F36586884E}"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F3934-80E4-4930-9BA1-57B1CA8F69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79324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228600"/>
            <a:ext cx="3931920" cy="5715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830670"/>
            <a:ext cx="3931920" cy="8001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1657350"/>
            <a:ext cx="8666456" cy="2983230"/>
          </a:xfrm>
        </p:spPr>
        <p:txBody>
          <a:bodyPr>
            <a:normAutofit/>
          </a:bodyPr>
          <a:lstStyle>
            <a:lvl1pPr marL="292608">
              <a:defRPr sz="2800"/>
            </a:lvl1pPr>
            <a:lvl2pPr marL="594360">
              <a:defRPr sz="2800"/>
            </a:lvl2pPr>
            <a:lvl3pPr marL="822960">
              <a:defRPr sz="2800"/>
            </a:lvl3pPr>
            <a:lvl4pPr marL="1051560">
              <a:defRPr sz="2800"/>
            </a:lvl4pPr>
            <a:lvl5pPr marL="1261872">
              <a:defRPr sz="2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Date Placeholder 8"/>
          <p:cNvSpPr>
            <a:spLocks noGrp="1"/>
          </p:cNvSpPr>
          <p:nvPr>
            <p:ph type="dt" sz="half" idx="10"/>
          </p:nvPr>
        </p:nvSpPr>
        <p:spPr>
          <a:xfrm>
            <a:off x="5562600" y="4885252"/>
            <a:ext cx="3002280" cy="205740"/>
          </a:xfrm>
        </p:spPr>
        <p:txBody>
          <a:bodyPr vert="horz" rtlCol="0"/>
          <a:lstStyle/>
          <a:p>
            <a:fld id="{A702658C-9375-4A6F-8BBD-C1F36586884E}" type="datetimeFigureOut">
              <a:rPr lang="en-US" smtClean="0"/>
              <a:t>8/18/2021</a:t>
            </a:fld>
            <a:endParaRPr lang="en-US"/>
          </a:p>
        </p:txBody>
      </p:sp>
      <p:sp>
        <p:nvSpPr>
          <p:cNvPr id="10" name="Slide Number Placeholder 9"/>
          <p:cNvSpPr>
            <a:spLocks noGrp="1"/>
          </p:cNvSpPr>
          <p:nvPr>
            <p:ph type="sldNum" sz="quarter" idx="11"/>
          </p:nvPr>
        </p:nvSpPr>
        <p:spPr>
          <a:xfrm>
            <a:off x="8638952" y="4885252"/>
            <a:ext cx="464288" cy="205740"/>
          </a:xfrm>
        </p:spPr>
        <p:txBody>
          <a:bodyPr vert="horz" rtlCol="0"/>
          <a:lstStyle>
            <a:lvl1pPr>
              <a:defRPr>
                <a:solidFill>
                  <a:schemeClr val="tx2">
                    <a:shade val="90000"/>
                  </a:schemeClr>
                </a:solidFill>
              </a:defRPr>
            </a:lvl1pPr>
            <a:extLst/>
          </a:lstStyle>
          <a:p>
            <a:fld id="{001F3934-80E4-4930-9BA1-57B1CA8F69AB}" type="slidenum">
              <a:rPr lang="en-US" smtClean="0"/>
              <a:t>‹#›</a:t>
            </a:fld>
            <a:endParaRPr lang="en-US"/>
          </a:p>
        </p:txBody>
      </p:sp>
      <p:sp>
        <p:nvSpPr>
          <p:cNvPr id="11" name="Footer Placeholder 10"/>
          <p:cNvSpPr>
            <a:spLocks noGrp="1"/>
          </p:cNvSpPr>
          <p:nvPr>
            <p:ph type="ftr" sz="quarter" idx="12"/>
          </p:nvPr>
        </p:nvSpPr>
        <p:spPr>
          <a:xfrm>
            <a:off x="1600200" y="4885252"/>
            <a:ext cx="3907464" cy="20574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3543300"/>
            <a:ext cx="5486400" cy="498402"/>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4041702"/>
            <a:ext cx="5486400" cy="684192"/>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4881753"/>
            <a:ext cx="3002280" cy="205740"/>
          </a:xfrm>
        </p:spPr>
        <p:txBody>
          <a:bodyPr vert="horz" rtlCol="0"/>
          <a:lstStyle/>
          <a:p>
            <a:fld id="{A702658C-9375-4A6F-8BBD-C1F36586884E}" type="datetimeFigureOut">
              <a:rPr lang="en-US" smtClean="0"/>
              <a:t>8/18/2021</a:t>
            </a:fld>
            <a:endParaRPr lang="en-US"/>
          </a:p>
        </p:txBody>
      </p:sp>
      <p:sp>
        <p:nvSpPr>
          <p:cNvPr id="9" name="Slide Number Placeholder 8"/>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001F3934-80E4-4930-9BA1-57B1CA8F69AB}" type="slidenum">
              <a:rPr lang="en-US" smtClean="0"/>
              <a:t>‹#›</a:t>
            </a:fld>
            <a:endParaRPr lang="en-US"/>
          </a:p>
        </p:txBody>
      </p:sp>
      <p:sp>
        <p:nvSpPr>
          <p:cNvPr id="10" name="Footer Placeholder 9"/>
          <p:cNvSpPr>
            <a:spLocks noGrp="1"/>
          </p:cNvSpPr>
          <p:nvPr>
            <p:ph type="ftr" sz="quarter" idx="12"/>
          </p:nvPr>
        </p:nvSpPr>
        <p:spPr>
          <a:xfrm>
            <a:off x="1600200" y="4881753"/>
            <a:ext cx="3907464" cy="20574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descr="SantiagoFire1.jpg"/>
          <p:cNvPicPr>
            <a:picLocks noChangeAspect="1"/>
          </p:cNvPicPr>
          <p:nvPr/>
        </p:nvPicPr>
        <p:blipFill>
          <a:blip r:embed="rId13" cstate="print"/>
          <a:srcRect l="5517" r="5517"/>
          <a:stretch>
            <a:fillRect/>
          </a:stretch>
        </p:blipFill>
        <p:spPr>
          <a:xfrm>
            <a:off x="0" y="0"/>
            <a:ext cx="9144000" cy="5143500"/>
          </a:xfrm>
          <a:prstGeom prst="rect">
            <a:avLst/>
          </a:prstGeom>
        </p:spPr>
      </p:pic>
      <p:sp>
        <p:nvSpPr>
          <p:cNvPr id="7" name="Round Diagonal Corner Rectangle 6"/>
          <p:cNvSpPr/>
          <p:nvPr/>
        </p:nvSpPr>
        <p:spPr>
          <a:xfrm>
            <a:off x="164592" y="110314"/>
            <a:ext cx="8810846" cy="49240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4800600"/>
            <a:ext cx="4212264" cy="20574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4800600"/>
            <a:ext cx="3002280" cy="20574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702658C-9375-4A6F-8BBD-C1F36586884E}" type="datetimeFigureOut">
              <a:rPr lang="en-US" smtClean="0"/>
              <a:t>8/18/2021</a:t>
            </a:fld>
            <a:endParaRPr lang="en-US"/>
          </a:p>
        </p:txBody>
      </p:sp>
      <p:sp>
        <p:nvSpPr>
          <p:cNvPr id="23" name="Slide Number Placeholder 22"/>
          <p:cNvSpPr>
            <a:spLocks noGrp="1"/>
          </p:cNvSpPr>
          <p:nvPr>
            <p:ph type="sldNum" sz="quarter" idx="4"/>
          </p:nvPr>
        </p:nvSpPr>
        <p:spPr>
          <a:xfrm>
            <a:off x="8638952" y="4885926"/>
            <a:ext cx="464288" cy="20574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01F3934-80E4-4930-9BA1-57B1CA8F69AB}" type="slidenum">
              <a:rPr lang="en-US" smtClean="0"/>
              <a:t>‹#›</a:t>
            </a:fld>
            <a:endParaRPr lang="en-US"/>
          </a:p>
        </p:txBody>
      </p:sp>
      <p:sp>
        <p:nvSpPr>
          <p:cNvPr id="22" name="Title Placeholder 21"/>
          <p:cNvSpPr>
            <a:spLocks noGrp="1"/>
          </p:cNvSpPr>
          <p:nvPr>
            <p:ph type="title"/>
          </p:nvPr>
        </p:nvSpPr>
        <p:spPr>
          <a:xfrm>
            <a:off x="457200" y="190152"/>
            <a:ext cx="8229600" cy="85725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234678"/>
            <a:ext cx="8229600" cy="339471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ebdings" pitchFamily="18" charset="2"/>
        <a:buChar char=""/>
        <a:defRPr kumimoji="0" sz="2800" kern="1200">
          <a:solidFill>
            <a:schemeClr val="tx1"/>
          </a:solidFill>
          <a:latin typeface="Cambria" pitchFamily="18" charset="0"/>
          <a:ea typeface="+mn-ea"/>
          <a:cs typeface="+mn-cs"/>
        </a:defRPr>
      </a:lvl1pPr>
      <a:lvl2pPr marL="640080" indent="-228600" algn="l" rtl="0" eaLnBrk="1" latinLnBrk="0" hangingPunct="1">
        <a:spcBef>
          <a:spcPts val="400"/>
        </a:spcBef>
        <a:buClr>
          <a:schemeClr val="accent2"/>
        </a:buClr>
        <a:buSzPct val="90000"/>
        <a:buFont typeface="Wingdings" pitchFamily="2" charset="2"/>
        <a:buChar char="R"/>
        <a:defRPr kumimoji="0" sz="2800" kern="1200">
          <a:solidFill>
            <a:schemeClr val="tx1"/>
          </a:solidFill>
          <a:latin typeface="Cambria" pitchFamily="18" charset="0"/>
          <a:ea typeface="+mn-ea"/>
          <a:cs typeface="+mn-cs"/>
        </a:defRPr>
      </a:lvl2pPr>
      <a:lvl3pPr marL="822960" indent="-192024" algn="l" rtl="0" eaLnBrk="1" latinLnBrk="0" hangingPunct="1">
        <a:spcBef>
          <a:spcPts val="400"/>
        </a:spcBef>
        <a:buClr>
          <a:schemeClr val="accent3"/>
        </a:buClr>
        <a:buSzPct val="100000"/>
        <a:buFont typeface="Wingdings" pitchFamily="2" charset="2"/>
        <a:buChar char="T"/>
        <a:defRPr kumimoji="0" sz="2800" kern="1200">
          <a:solidFill>
            <a:schemeClr val="tx1"/>
          </a:solidFill>
          <a:latin typeface="Cambria" pitchFamily="18" charset="0"/>
          <a:ea typeface="+mn-ea"/>
          <a:cs typeface="+mn-cs"/>
        </a:defRPr>
      </a:lvl3pPr>
      <a:lvl4pPr marL="1005840" indent="-182880" algn="l" rtl="0" eaLnBrk="1" latinLnBrk="0" hangingPunct="1">
        <a:spcBef>
          <a:spcPts val="400"/>
        </a:spcBef>
        <a:buClr>
          <a:schemeClr val="accent3"/>
        </a:buClr>
        <a:buSzPct val="100000"/>
        <a:buFont typeface="Wingdings" pitchFamily="2" charset="2"/>
        <a:buChar char="S"/>
        <a:defRPr kumimoji="0" sz="2800" kern="1200">
          <a:solidFill>
            <a:schemeClr val="tx1"/>
          </a:solidFill>
          <a:latin typeface="Cambria" pitchFamily="18" charset="0"/>
          <a:ea typeface="+mn-ea"/>
          <a:cs typeface="+mn-cs"/>
        </a:defRPr>
      </a:lvl4pPr>
      <a:lvl5pPr marL="1188720" indent="-182880" algn="l" rtl="0" eaLnBrk="1" latinLnBrk="0" hangingPunct="1">
        <a:spcBef>
          <a:spcPts val="400"/>
        </a:spcBef>
        <a:buClr>
          <a:schemeClr val="accent3"/>
        </a:buClr>
        <a:buSzPct val="100000"/>
        <a:buFont typeface="Webdings" pitchFamily="18" charset="2"/>
        <a:buChar char=""/>
        <a:defRPr kumimoji="0" sz="2800" kern="1200">
          <a:solidFill>
            <a:schemeClr val="tx1"/>
          </a:solidFill>
          <a:latin typeface="Cambria" pitchFamily="18" charset="0"/>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10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10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0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0.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hyperlink" Target="https://openstaxcollege.org/textbooks/college-phys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Temperature, heat, and thermodynamics</a:t>
            </a:r>
          </a:p>
        </p:txBody>
      </p:sp>
      <p:sp>
        <p:nvSpPr>
          <p:cNvPr id="3" name="Subtitle 2"/>
          <p:cNvSpPr>
            <a:spLocks noGrp="1"/>
          </p:cNvSpPr>
          <p:nvPr>
            <p:ph type="subTitle" idx="1"/>
          </p:nvPr>
        </p:nvSpPr>
        <p:spPr/>
        <p:txBody>
          <a:bodyPr>
            <a:normAutofit fontScale="77500" lnSpcReduction="20000"/>
          </a:bodyPr>
          <a:lstStyle/>
          <a:p>
            <a:r>
              <a:rPr lang="en-US" dirty="0"/>
              <a:t>Physics Unit 6</a:t>
            </a:r>
          </a:p>
        </p:txBody>
      </p:sp>
    </p:spTree>
    <p:extLst>
      <p:ext uri="{BB962C8B-B14F-4D97-AF65-F5344CB8AC3E}">
        <p14:creationId xmlns:p14="http://schemas.microsoft.com/office/powerpoint/2010/main" val="27320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eat_Buckle_11.1.jpg"/>
          <p:cNvPicPr>
            <a:picLocks noChangeAspect="1"/>
          </p:cNvPicPr>
          <p:nvPr/>
        </p:nvPicPr>
        <p:blipFill>
          <a:blip r:embed="rId3" cstate="print"/>
          <a:stretch>
            <a:fillRect/>
          </a:stretch>
        </p:blipFill>
        <p:spPr>
          <a:xfrm>
            <a:off x="0" y="-730332"/>
            <a:ext cx="9144000" cy="6486861"/>
          </a:xfrm>
          <a:prstGeom prst="rect">
            <a:avLst/>
          </a:prstGeom>
        </p:spPr>
      </p:pic>
    </p:spTree>
    <p:extLst>
      <p:ext uri="{BB962C8B-B14F-4D97-AF65-F5344CB8AC3E}">
        <p14:creationId xmlns:p14="http://schemas.microsoft.com/office/powerpoint/2010/main" val="14168161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06-08 Homework</a:t>
            </a:r>
          </a:p>
        </p:txBody>
      </p:sp>
      <p:sp>
        <p:nvSpPr>
          <p:cNvPr id="3" name="Content Placeholder 2"/>
          <p:cNvSpPr>
            <a:spLocks noGrp="1"/>
          </p:cNvSpPr>
          <p:nvPr>
            <p:ph sz="half" idx="1"/>
          </p:nvPr>
        </p:nvSpPr>
        <p:spPr/>
        <p:txBody>
          <a:bodyPr>
            <a:normAutofit/>
          </a:bodyPr>
          <a:lstStyle/>
          <a:p>
            <a:r>
              <a:rPr lang="en-US" dirty="0"/>
              <a:t>I expect you to change the internal energy of the paper by doing work on it</a:t>
            </a:r>
          </a:p>
          <a:p>
            <a:endParaRPr lang="en-US" dirty="0"/>
          </a:p>
          <a:p>
            <a:r>
              <a:rPr lang="en-US" dirty="0"/>
              <a:t>Read 15.3, 15.4, 15.5</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0594689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FB93-C694-4E70-BB48-2E2694BBF259}"/>
              </a:ext>
            </a:extLst>
          </p:cNvPr>
          <p:cNvSpPr>
            <a:spLocks noGrp="1"/>
          </p:cNvSpPr>
          <p:nvPr>
            <p:ph type="title"/>
          </p:nvPr>
        </p:nvSpPr>
        <p:spPr/>
        <p:txBody>
          <a:bodyPr/>
          <a:lstStyle/>
          <a:p>
            <a:r>
              <a:rPr lang="en-US" dirty="0">
                <a:effectLst/>
              </a:rPr>
              <a:t>06-09 The 2</a:t>
            </a:r>
            <a:r>
              <a:rPr lang="en-US" baseline="30000" dirty="0">
                <a:effectLst/>
              </a:rPr>
              <a:t>nd</a:t>
            </a:r>
            <a:r>
              <a:rPr lang="en-US" dirty="0">
                <a:effectLst/>
              </a:rPr>
              <a:t> Law of Thermodynamics and Heat Engines</a:t>
            </a:r>
            <a:endParaRPr lang="en-US" dirty="0"/>
          </a:p>
        </p:txBody>
      </p:sp>
      <p:sp>
        <p:nvSpPr>
          <p:cNvPr id="3" name="Text Placeholder 2">
            <a:extLst>
              <a:ext uri="{FF2B5EF4-FFF2-40B4-BE49-F238E27FC236}">
                <a16:creationId xmlns:a16="http://schemas.microsoft.com/office/drawing/2014/main" id="{3AA505F9-111C-4696-8EF1-607035659A54}"/>
              </a:ext>
            </a:extLst>
          </p:cNvPr>
          <p:cNvSpPr>
            <a:spLocks noGrp="1"/>
          </p:cNvSpPr>
          <p:nvPr>
            <p:ph type="body" idx="1"/>
          </p:nvPr>
        </p:nvSpPr>
        <p:spPr/>
        <p:txBody>
          <a:bodyPr>
            <a:normAutofit/>
          </a:bodyPr>
          <a:lstStyle/>
          <a:p>
            <a:r>
              <a:rPr lang="en-US" dirty="0"/>
              <a:t>In this lesson you will…</a:t>
            </a:r>
          </a:p>
          <a:p>
            <a:r>
              <a:rPr lang="en-US" dirty="0"/>
              <a:t>• State the expressions of the second law of thermodynamics.</a:t>
            </a:r>
          </a:p>
          <a:p>
            <a:r>
              <a:rPr lang="en-US" dirty="0"/>
              <a:t>• Identify a Carnot cycle.</a:t>
            </a:r>
          </a:p>
          <a:p>
            <a:r>
              <a:rPr lang="en-US" dirty="0"/>
              <a:t>• Describe the use of heat engines in heat pumps and refrigerators.</a:t>
            </a:r>
          </a:p>
          <a:p>
            <a:r>
              <a:rPr lang="en-US" dirty="0"/>
              <a:t>• Demonstrate how a heat pump works to warm an interior space.</a:t>
            </a:r>
          </a:p>
          <a:p>
            <a:r>
              <a:rPr lang="en-US" dirty="0"/>
              <a:t>• Explain the differences between heat pumps and refrigerators.</a:t>
            </a:r>
          </a:p>
          <a:p>
            <a:r>
              <a:rPr lang="en-US" dirty="0"/>
              <a:t>• Calculate a heat pump’s coefficient of performance.</a:t>
            </a:r>
          </a:p>
        </p:txBody>
      </p:sp>
    </p:spTree>
    <p:extLst>
      <p:ext uri="{BB962C8B-B14F-4D97-AF65-F5344CB8AC3E}">
        <p14:creationId xmlns:p14="http://schemas.microsoft.com/office/powerpoint/2010/main" val="34732577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06-09 The 2</a:t>
            </a:r>
            <a:r>
              <a:rPr lang="en-US" sz="3600" baseline="30000" dirty="0">
                <a:effectLst/>
              </a:rPr>
              <a:t>nd</a:t>
            </a:r>
            <a:r>
              <a:rPr lang="en-US" sz="3600" dirty="0">
                <a:effectLst/>
              </a:rPr>
              <a:t> Law of Thermodynamics and Heat Engines</a:t>
            </a:r>
            <a:endParaRPr lang="en-US" sz="3600" dirty="0"/>
          </a:p>
        </p:txBody>
      </p:sp>
      <p:sp>
        <p:nvSpPr>
          <p:cNvPr id="3" name="Content Placeholder 2"/>
          <p:cNvSpPr>
            <a:spLocks noGrp="1"/>
          </p:cNvSpPr>
          <p:nvPr>
            <p:ph sz="half" idx="1"/>
          </p:nvPr>
        </p:nvSpPr>
        <p:spPr/>
        <p:txBody>
          <a:bodyPr/>
          <a:lstStyle/>
          <a:p>
            <a:r>
              <a:rPr lang="en-US" dirty="0"/>
              <a:t>Deals with spontaneous processes</a:t>
            </a:r>
          </a:p>
        </p:txBody>
      </p:sp>
      <p:sp>
        <p:nvSpPr>
          <p:cNvPr id="4" name="Content Placeholder 3"/>
          <p:cNvSpPr>
            <a:spLocks noGrp="1"/>
          </p:cNvSpPr>
          <p:nvPr>
            <p:ph sz="half" idx="2"/>
          </p:nvPr>
        </p:nvSpPr>
        <p:spPr/>
        <p:txBody>
          <a:bodyPr/>
          <a:lstStyle/>
          <a:p>
            <a:r>
              <a:rPr lang="en-US" dirty="0"/>
              <a:t>Heat spontaneously moves from high temp to low</a:t>
            </a:r>
          </a:p>
          <a:p>
            <a:endParaRPr lang="en-US" dirty="0"/>
          </a:p>
          <a:p>
            <a:endParaRPr lang="en-US" dirty="0"/>
          </a:p>
        </p:txBody>
      </p:sp>
    </p:spTree>
    <p:extLst>
      <p:ext uri="{BB962C8B-B14F-4D97-AF65-F5344CB8AC3E}">
        <p14:creationId xmlns:p14="http://schemas.microsoft.com/office/powerpoint/2010/main" val="122740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06-09 The 2</a:t>
            </a:r>
            <a:r>
              <a:rPr lang="en-US" sz="3600" baseline="30000" dirty="0">
                <a:effectLst/>
              </a:rPr>
              <a:t>nd</a:t>
            </a:r>
            <a:r>
              <a:rPr lang="en-US" sz="3600" dirty="0">
                <a:effectLst/>
              </a:rPr>
              <a:t> Law of Thermodynamics and Heat Engines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dirty="0"/>
                  <a:t>Heat Engine</a:t>
                </a:r>
              </a:p>
              <a:p>
                <a:pPr lvl="1"/>
                <a:r>
                  <a:rPr lang="en-US" dirty="0"/>
                  <a:t>Uses part of the spontaneous heat transfer to do work</a:t>
                </a:r>
              </a:p>
              <a:p>
                <a:pPr lvl="1"/>
                <a14:m>
                  <m:oMath xmlns:m="http://schemas.openxmlformats.org/officeDocument/2006/math">
                    <m:r>
                      <a:rPr lang="en-US" b="0" i="1" smtClean="0">
                        <a:latin typeface="Cambria Math"/>
                      </a:rPr>
                      <m:t>𝑊</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oMath>
                </a14:m>
                <a:endParaRPr lang="en-US" b="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754" t="-2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92500" lnSpcReduction="20000"/>
              </a:bodyPr>
              <a:lstStyle/>
              <a:p>
                <a:r>
                  <a:rPr lang="en-US" dirty="0"/>
                  <a:t>Efficiency</a:t>
                </a:r>
              </a:p>
              <a:p>
                <a:pPr lvl="1"/>
                <a14:m>
                  <m:oMath xmlns:m="http://schemas.openxmlformats.org/officeDocument/2006/math">
                    <m:r>
                      <a:rPr lang="en-US" b="0" i="1" smtClean="0">
                        <a:latin typeface="Cambria Math"/>
                      </a:rPr>
                      <m:t>𝐸𝑓𝑓</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den>
                    </m:f>
                  </m:oMath>
                </a14:m>
                <a:endParaRPr lang="en-US" b="0" dirty="0"/>
              </a:p>
              <a:p>
                <a:pPr lvl="1"/>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num>
                      <m:den>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den>
                    </m:f>
                  </m:oMath>
                </a14:m>
                <a:endParaRPr lang="en-US" b="0" dirty="0"/>
              </a:p>
              <a:p>
                <a:pPr lvl="1"/>
                <a14:m>
                  <m:oMath xmlns:m="http://schemas.openxmlformats.org/officeDocument/2006/math">
                    <m:r>
                      <a:rPr lang="en-US" b="0" i="1" smtClean="0">
                        <a:latin typeface="Cambria Math"/>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num>
                      <m:den>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den>
                    </m:f>
                  </m:oMath>
                </a14:m>
                <a:endParaRPr lang="en-US" dirty="0"/>
              </a:p>
              <a:p>
                <a:r>
                  <a:rPr lang="en-US" dirty="0"/>
                  <a:t>Only 100% efficient if no heat goes to environment</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4"/>
                <a:stretch>
                  <a:fillRect l="-906" t="-2746" b="-4200"/>
                </a:stretch>
              </a:blipFill>
            </p:spPr>
            <p:txBody>
              <a:bodyPr/>
              <a:lstStyle/>
              <a:p>
                <a:r>
                  <a:rPr lang="en-US">
                    <a:noFill/>
                  </a:rPr>
                  <a:t> </a:t>
                </a:r>
              </a:p>
            </p:txBody>
          </p:sp>
        </mc:Fallback>
      </mc:AlternateContent>
    </p:spTree>
    <p:extLst>
      <p:ext uri="{BB962C8B-B14F-4D97-AF65-F5344CB8AC3E}">
        <p14:creationId xmlns:p14="http://schemas.microsoft.com/office/powerpoint/2010/main" val="353479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06-09 The 2</a:t>
            </a:r>
            <a:r>
              <a:rPr lang="en-US" sz="3600" baseline="30000" dirty="0">
                <a:effectLst/>
              </a:rPr>
              <a:t>nd</a:t>
            </a:r>
            <a:r>
              <a:rPr lang="en-US" sz="3600" dirty="0">
                <a:effectLst/>
              </a:rPr>
              <a:t> Law of Thermodynamics and Heat Engines</a:t>
            </a:r>
            <a:endParaRPr lang="en-US" sz="3600" dirty="0"/>
          </a:p>
        </p:txBody>
      </p:sp>
      <p:sp>
        <p:nvSpPr>
          <p:cNvPr id="3" name="Content Placeholder 2"/>
          <p:cNvSpPr>
            <a:spLocks noGrp="1"/>
          </p:cNvSpPr>
          <p:nvPr>
            <p:ph sz="half" idx="1"/>
          </p:nvPr>
        </p:nvSpPr>
        <p:spPr/>
        <p:txBody>
          <a:bodyPr>
            <a:normAutofit fontScale="77500" lnSpcReduction="20000"/>
          </a:bodyPr>
          <a:lstStyle/>
          <a:p>
            <a:r>
              <a:rPr lang="en-US" dirty="0"/>
              <a:t>Stated in terms of reversible processes, the </a:t>
            </a:r>
            <a:r>
              <a:rPr lang="en-US" b="1" dirty="0"/>
              <a:t>second law of thermodynamics </a:t>
            </a:r>
            <a:r>
              <a:rPr lang="en-US" dirty="0"/>
              <a:t>has another form:</a:t>
            </a:r>
          </a:p>
          <a:p>
            <a:r>
              <a:rPr lang="en-US" dirty="0"/>
              <a:t>A Carnot engine operating between two given temperatures has the greatest possible efficiency of any heat engine operating between these two temperatures. </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77500" lnSpcReduction="20000"/>
              </a:bodyPr>
              <a:lstStyle/>
              <a:p>
                <a:r>
                  <a:rPr lang="en-US" dirty="0"/>
                  <a:t>Furthermore, all engines employing only reversible processes have this same maximum efficiency when operating between the same given temperatures.</a:t>
                </a:r>
              </a:p>
              <a:p>
                <a:endParaRPr lang="en-US" b="0" i="1" dirty="0">
                  <a:latin typeface="Cambria Math"/>
                </a:endParaRPr>
              </a:p>
              <a:p>
                <a14:m>
                  <m:oMath xmlns:m="http://schemas.openxmlformats.org/officeDocument/2006/math">
                    <m:r>
                      <a:rPr lang="en-US" b="0" i="1" smtClean="0">
                        <a:latin typeface="Cambria Math"/>
                      </a:rPr>
                      <m:t>𝐸𝑓𝑓</m:t>
                    </m:r>
                    <m:r>
                      <a:rPr lang="en-US" b="0" i="1" smtClean="0">
                        <a:latin typeface="Cambria Math"/>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𝑐</m:t>
                            </m:r>
                          </m:sub>
                        </m:sSub>
                      </m:num>
                      <m:den>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h</m:t>
                            </m:r>
                          </m:sub>
                        </m:sSub>
                      </m:den>
                    </m:f>
                  </m:oMath>
                </a14:m>
                <a:endParaRPr lang="en-US" b="0"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3"/>
                <a:stretch>
                  <a:fillRect l="-453" t="-3231" r="-151"/>
                </a:stretch>
              </a:blipFill>
            </p:spPr>
            <p:txBody>
              <a:bodyPr/>
              <a:lstStyle/>
              <a:p>
                <a:r>
                  <a:rPr lang="en-US">
                    <a:noFill/>
                  </a:rPr>
                  <a:t> </a:t>
                </a:r>
              </a:p>
            </p:txBody>
          </p:sp>
        </mc:Fallback>
      </mc:AlternateContent>
    </p:spTree>
    <p:extLst>
      <p:ext uri="{BB962C8B-B14F-4D97-AF65-F5344CB8AC3E}">
        <p14:creationId xmlns:p14="http://schemas.microsoft.com/office/powerpoint/2010/main" val="366221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06-09 The 2</a:t>
            </a:r>
            <a:r>
              <a:rPr lang="en-US" sz="3600" baseline="30000" dirty="0">
                <a:effectLst/>
              </a:rPr>
              <a:t>nd</a:t>
            </a:r>
            <a:r>
              <a:rPr lang="en-US" sz="3600" dirty="0">
                <a:effectLst/>
              </a:rPr>
              <a:t> Law of Thermodynamics and Heat Engines</a:t>
            </a:r>
            <a:endParaRPr lang="en-US" sz="3600" dirty="0"/>
          </a:p>
        </p:txBody>
      </p:sp>
      <p:sp>
        <p:nvSpPr>
          <p:cNvPr id="3" name="Content Placeholder 2"/>
          <p:cNvSpPr>
            <a:spLocks noGrp="1"/>
          </p:cNvSpPr>
          <p:nvPr>
            <p:ph sz="half" idx="1"/>
          </p:nvPr>
        </p:nvSpPr>
        <p:spPr/>
        <p:txBody>
          <a:bodyPr/>
          <a:lstStyle/>
          <a:p>
            <a:r>
              <a:rPr lang="en-US" dirty="0"/>
              <a:t>Carnot Engines use only reversible processes</a:t>
            </a:r>
          </a:p>
        </p:txBody>
      </p:sp>
      <p:pic>
        <p:nvPicPr>
          <p:cNvPr id="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9817"/>
          <a:stretch/>
        </p:blipFill>
        <p:spPr bwMode="auto">
          <a:xfrm>
            <a:off x="4572000" y="1131570"/>
            <a:ext cx="4374690" cy="387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6734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06-09 The 2</a:t>
            </a:r>
            <a:r>
              <a:rPr lang="en-US" sz="3600" baseline="30000" dirty="0">
                <a:effectLst/>
              </a:rPr>
              <a:t>nd</a:t>
            </a:r>
            <a:r>
              <a:rPr lang="en-US" sz="3600" dirty="0">
                <a:effectLst/>
              </a:rPr>
              <a:t> Law of Thermodynamics and Heat Engines</a:t>
            </a:r>
            <a:endParaRPr lang="en-US" sz="3600" dirty="0"/>
          </a:p>
        </p:txBody>
      </p:sp>
      <p:sp>
        <p:nvSpPr>
          <p:cNvPr id="3" name="Content Placeholder 2"/>
          <p:cNvSpPr>
            <a:spLocks noGrp="1"/>
          </p:cNvSpPr>
          <p:nvPr>
            <p:ph sz="half" idx="1"/>
          </p:nvPr>
        </p:nvSpPr>
        <p:spPr/>
        <p:txBody>
          <a:bodyPr>
            <a:normAutofit fontScale="62500" lnSpcReduction="20000"/>
          </a:bodyPr>
          <a:lstStyle/>
          <a:p>
            <a:r>
              <a:rPr lang="en-US" dirty="0"/>
              <a:t>Heat Pumps</a:t>
            </a:r>
          </a:p>
          <a:p>
            <a:pPr lvl="1"/>
            <a:r>
              <a:rPr lang="en-US" dirty="0"/>
              <a:t>Use Carnot cycle to move heat from low temp to high</a:t>
            </a:r>
          </a:p>
          <a:p>
            <a:pPr lvl="1"/>
            <a:r>
              <a:rPr lang="en-US" dirty="0"/>
              <a:t>1. Gas at high temp/pressure in condenser, so heat goes to room</a:t>
            </a:r>
          </a:p>
          <a:p>
            <a:pPr lvl="1"/>
            <a:r>
              <a:rPr lang="en-US" dirty="0"/>
              <a:t>2. Valve lowers temp/pressure turning gas to liquid</a:t>
            </a:r>
          </a:p>
          <a:p>
            <a:pPr lvl="1"/>
            <a:r>
              <a:rPr lang="en-US" dirty="0"/>
              <a:t>3. Heat from cold area is used to evaporate liquid</a:t>
            </a:r>
          </a:p>
          <a:p>
            <a:pPr lvl="1"/>
            <a:r>
              <a:rPr lang="en-US" dirty="0"/>
              <a:t>4. Compressor raises temp/pressure of gas</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1" y="1266693"/>
            <a:ext cx="3874717" cy="386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9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06-09 The 2</a:t>
            </a:r>
            <a:r>
              <a:rPr lang="en-US" sz="3600" baseline="30000" dirty="0">
                <a:effectLst/>
              </a:rPr>
              <a:t>nd</a:t>
            </a:r>
            <a:r>
              <a:rPr lang="en-US" sz="3600" dirty="0">
                <a:effectLst/>
              </a:rPr>
              <a:t> Law of Thermodynamics and Heat Engines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10000"/>
              </a:bodyPr>
              <a:lstStyle/>
              <a:p>
                <a:r>
                  <a:rPr lang="en-US" dirty="0"/>
                  <a:t>Heat pump</a:t>
                </a:r>
              </a:p>
              <a:p>
                <a:pPr lvl="1"/>
                <a:r>
                  <a:rPr lang="en-US" dirty="0"/>
                  <a:t>Coefficient of Performance</a:t>
                </a:r>
              </a:p>
              <a:p>
                <a:pPr lvl="1"/>
                <a14:m>
                  <m:oMath xmlns:m="http://schemas.openxmlformats.org/officeDocument/2006/math">
                    <m:r>
                      <a:rPr lang="en-US" b="0" i="1" smtClean="0">
                        <a:latin typeface="Cambria Math"/>
                      </a:rPr>
                      <m:t>𝐶𝑂</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h𝑝</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num>
                      <m:den>
                        <m:r>
                          <a:rPr lang="en-US" b="0" i="1" smtClean="0">
                            <a:latin typeface="Cambria Math"/>
                          </a:rPr>
                          <m:t>𝑊</m:t>
                        </m:r>
                      </m:den>
                    </m:f>
                  </m:oMath>
                </a14:m>
                <a:endParaRPr lang="en-US" b="0" dirty="0"/>
              </a:p>
              <a:p>
                <a:pPr lvl="1"/>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𝐸𝑓𝑓</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603" t="-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92500" lnSpcReduction="10000"/>
              </a:bodyPr>
              <a:lstStyle/>
              <a:p>
                <a:r>
                  <a:rPr lang="en-US" dirty="0"/>
                  <a:t>Low </a:t>
                </a:r>
                <a:r>
                  <a:rPr lang="en-US" dirty="0" err="1"/>
                  <a:t>Eff</a:t>
                </a:r>
                <a:r>
                  <a:rPr lang="en-US" dirty="0"/>
                  <a:t> means high COP</a:t>
                </a:r>
              </a:p>
              <a:p>
                <a:r>
                  <a:rPr lang="en-US" dirty="0"/>
                  <a:t>For a Carnot engine</a:t>
                </a:r>
              </a:p>
              <a:p>
                <a:pPr lvl="1"/>
                <a14:m>
                  <m:oMath xmlns:m="http://schemas.openxmlformats.org/officeDocument/2006/math">
                    <m:r>
                      <a:rPr lang="en-US" b="0" i="1" smtClean="0">
                        <a:latin typeface="Cambria Math"/>
                      </a:rPr>
                      <m:t>𝐸𝑓𝑓</m:t>
                    </m:r>
                    <m:r>
                      <a:rPr lang="en-US" b="0" i="1" smtClean="0">
                        <a:latin typeface="Cambria Math"/>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𝑐</m:t>
                            </m:r>
                          </m:sub>
                        </m:sSub>
                      </m:num>
                      <m:den>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h</m:t>
                            </m:r>
                          </m:sub>
                        </m:sSub>
                      </m:den>
                    </m:f>
                  </m:oMath>
                </a14:m>
                <a:endParaRPr lang="en-US" dirty="0"/>
              </a:p>
              <a:p>
                <a:pPr lvl="1"/>
                <a:r>
                  <a:rPr lang="en-US" dirty="0"/>
                  <a:t>Lowest </a:t>
                </a:r>
                <a14:m>
                  <m:oMath xmlns:m="http://schemas.openxmlformats.org/officeDocument/2006/math">
                    <m:r>
                      <a:rPr lang="en-US" i="1" dirty="0" smtClean="0">
                        <a:latin typeface="Cambria Math"/>
                      </a:rPr>
                      <m:t>𝐸𝑓𝑓</m:t>
                    </m:r>
                  </m:oMath>
                </a14:m>
                <a:r>
                  <a:rPr lang="en-US" dirty="0"/>
                  <a:t>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𝑐</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h</m:t>
                        </m:r>
                      </m:sub>
                    </m:sSub>
                  </m:oMath>
                </a14:m>
                <a:endParaRPr lang="en-US" dirty="0"/>
              </a:p>
              <a:p>
                <a:pPr lvl="1"/>
                <a:r>
                  <a:rPr lang="en-US" dirty="0"/>
                  <a:t>Heat pumps work best when small temp difference</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4"/>
                <a:stretch>
                  <a:fillRect l="-755" t="-2878" r="-4532" b="-3237"/>
                </a:stretch>
              </a:blipFill>
            </p:spPr>
            <p:txBody>
              <a:bodyPr/>
              <a:lstStyle/>
              <a:p>
                <a:r>
                  <a:rPr lang="en-US">
                    <a:noFill/>
                  </a:rPr>
                  <a:t> </a:t>
                </a:r>
              </a:p>
            </p:txBody>
          </p:sp>
        </mc:Fallback>
      </mc:AlternateContent>
    </p:spTree>
    <p:extLst>
      <p:ext uri="{BB962C8B-B14F-4D97-AF65-F5344CB8AC3E}">
        <p14:creationId xmlns:p14="http://schemas.microsoft.com/office/powerpoint/2010/main" val="427695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06-09 The 2</a:t>
            </a:r>
            <a:r>
              <a:rPr lang="en-US" sz="3600" baseline="30000" dirty="0">
                <a:effectLst/>
              </a:rPr>
              <a:t>nd</a:t>
            </a:r>
            <a:r>
              <a:rPr lang="en-US" sz="3600" dirty="0">
                <a:effectLst/>
              </a:rPr>
              <a:t> Law of Thermodynamics and Heat Engines</a:t>
            </a:r>
            <a:endParaRPr lang="en-US" sz="36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r>
                  <a:rPr lang="en-US" sz="2400" dirty="0"/>
                  <a:t>An automobile engine has an efficiency of 20% and produces an average of 23,000 J of mechanical work per second during operation. (a) How much heat input is required, and (b) how much heat is discharged as waste heat from this engine per second?</a:t>
                </a:r>
              </a:p>
              <a:p>
                <a:endParaRPr lang="en-US" sz="2400" dirty="0"/>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𝑄</m:t>
                        </m:r>
                      </m:e>
                      <m:sub>
                        <m:r>
                          <a:rPr lang="en-US" sz="2400" b="0" i="1" smtClean="0">
                            <a:latin typeface="Cambria Math"/>
                          </a:rPr>
                          <m:t>h</m:t>
                        </m:r>
                      </m:sub>
                    </m:sSub>
                    <m:r>
                      <a:rPr lang="en-US" sz="2400" b="0" i="1" smtClean="0">
                        <a:latin typeface="Cambria Math"/>
                      </a:rPr>
                      <m:t>=115 </m:t>
                    </m:r>
                    <m:r>
                      <a:rPr lang="en-US" sz="2400" b="0" i="1" smtClean="0">
                        <a:latin typeface="Cambria Math"/>
                      </a:rPr>
                      <m:t>𝑘𝐽</m:t>
                    </m:r>
                  </m:oMath>
                </a14:m>
                <a:endParaRPr lang="en-US" sz="2400" b="0" dirty="0"/>
              </a:p>
              <a:p>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a:rPr>
                              <m:t>𝑄</m:t>
                            </m:r>
                          </m:e>
                          <m:sub>
                            <m:r>
                              <a:rPr lang="en-US" sz="2400" b="0" i="1" smtClean="0">
                                <a:latin typeface="Cambria Math"/>
                              </a:rPr>
                              <m:t>𝑐</m:t>
                            </m:r>
                          </m:sub>
                        </m:sSub>
                      </m:num>
                      <m:den>
                        <m:r>
                          <a:rPr lang="en-US" sz="2400" b="0" i="1" smtClean="0">
                            <a:latin typeface="Cambria Math"/>
                          </a:rPr>
                          <m:t>𝑠</m:t>
                        </m:r>
                      </m:den>
                    </m:f>
                    <m:r>
                      <a:rPr lang="en-US" sz="2400" b="0" i="1" smtClean="0">
                        <a:latin typeface="Cambria Math"/>
                      </a:rPr>
                      <m:t>=92 </m:t>
                    </m:r>
                    <m:r>
                      <a:rPr lang="en-US" sz="2400" b="0" i="1" smtClean="0">
                        <a:latin typeface="Cambria Math"/>
                      </a:rPr>
                      <m:t>𝑘𝑊</m:t>
                    </m:r>
                  </m:oMath>
                </a14:m>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148" t="-1439"/>
                </a:stretch>
              </a:blipFill>
            </p:spPr>
            <p:txBody>
              <a:bodyPr/>
              <a:lstStyle/>
              <a:p>
                <a:r>
                  <a:rPr lang="en-US">
                    <a:noFill/>
                  </a:rPr>
                  <a:t> </a:t>
                </a:r>
              </a:p>
            </p:txBody>
          </p:sp>
        </mc:Fallback>
      </mc:AlternateContent>
      <p:pic>
        <p:nvPicPr>
          <p:cNvPr id="2050" name="Picture 2" descr="C:\Users\rwright\AppData\Local\Microsoft\Windows\Temporary Internet Files\Content.IE5\E1Z6M9MK\MP9004227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811779"/>
            <a:ext cx="2590800" cy="233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06-09 The 2</a:t>
            </a:r>
            <a:r>
              <a:rPr lang="en-US" baseline="30000" dirty="0">
                <a:effectLst/>
              </a:rPr>
              <a:t>nd</a:t>
            </a:r>
            <a:r>
              <a:rPr lang="en-US" dirty="0">
                <a:effectLst/>
              </a:rPr>
              <a:t> Law of Thermodynamics and Heat Engines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Refrigerators and Air Conditioners</a:t>
                </a:r>
              </a:p>
              <a:p>
                <a:r>
                  <a:rPr lang="en-US" dirty="0"/>
                  <a:t>Similar to heat pump, but designed to cool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𝐶𝑂</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𝑟𝑒𝑓</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num>
                        <m:den>
                          <m:r>
                            <a:rPr lang="en-US" b="0" i="1" smtClean="0">
                              <a:latin typeface="Cambria Math"/>
                            </a:rPr>
                            <m:t>𝑊</m:t>
                          </m:r>
                        </m:den>
                      </m:f>
                    </m:oMath>
                  </m:oMathPara>
                </a14:m>
                <a:endParaRPr lang="en-US" dirty="0"/>
              </a:p>
              <a:p>
                <a:r>
                  <a:rPr lang="en-US" dirty="0"/>
                  <a:t>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h</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𝑐</m:t>
                        </m:r>
                      </m:sub>
                    </m:sSub>
                    <m:r>
                      <a:rPr lang="en-US" b="0" i="1" smtClean="0">
                        <a:latin typeface="Cambria Math"/>
                      </a:rPr>
                      <m:t>+</m:t>
                    </m:r>
                    <m:r>
                      <a:rPr lang="en-US" b="0" i="1" smtClean="0">
                        <a:latin typeface="Cambria Math"/>
                      </a:rPr>
                      <m:t>𝑊</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𝐶𝑂</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𝑟𝑒𝑓</m:t>
                          </m:r>
                        </m:sub>
                      </m:sSub>
                      <m:r>
                        <a:rPr lang="en-US" b="0" i="1" smtClean="0">
                          <a:latin typeface="Cambria Math"/>
                        </a:rPr>
                        <m:t>=</m:t>
                      </m:r>
                      <m:r>
                        <a:rPr lang="en-US" b="0" i="1" smtClean="0">
                          <a:latin typeface="Cambria Math"/>
                        </a:rPr>
                        <m:t>𝐶𝑂</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h𝑝</m:t>
                          </m:r>
                        </m:sub>
                      </m:sSub>
                      <m:r>
                        <a:rPr lang="en-US" b="0" i="1" smtClean="0">
                          <a:latin typeface="Cambria Math"/>
                        </a:rPr>
                        <m:t>−1</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370" t="-1799"/>
                </a:stretch>
              </a:blipFill>
            </p:spPr>
            <p:txBody>
              <a:bodyPr/>
              <a:lstStyle/>
              <a:p>
                <a:r>
                  <a:rPr lang="en-US">
                    <a:noFill/>
                  </a:rPr>
                  <a:t> </a:t>
                </a:r>
              </a:p>
            </p:txBody>
          </p:sp>
        </mc:Fallback>
      </mc:AlternateContent>
    </p:spTree>
    <p:extLst>
      <p:ext uri="{BB962C8B-B14F-4D97-AF65-F5344CB8AC3E}">
        <p14:creationId xmlns:p14="http://schemas.microsoft.com/office/powerpoint/2010/main" val="372400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06-01 Temperature and Thermal Expansion</a:t>
            </a:r>
          </a:p>
        </p:txBody>
      </p:sp>
      <p:sp>
        <p:nvSpPr>
          <p:cNvPr id="3" name="Content Placeholder 2"/>
          <p:cNvSpPr>
            <a:spLocks noGrp="1"/>
          </p:cNvSpPr>
          <p:nvPr>
            <p:ph idx="1"/>
          </p:nvPr>
        </p:nvSpPr>
        <p:spPr/>
        <p:txBody>
          <a:bodyPr/>
          <a:lstStyle/>
          <a:p>
            <a:r>
              <a:rPr lang="en-US" dirty="0"/>
              <a:t>A steel bridge is 2 km long.  If the temperature when it was built was 21°C (70°F), what length expansion joints are needed to prevent buckling at 43°C (110°F)?</a:t>
            </a:r>
          </a:p>
          <a:p>
            <a:endParaRPr lang="en-US" dirty="0"/>
          </a:p>
          <a:p>
            <a:r>
              <a:rPr lang="el-GR" dirty="0"/>
              <a:t>Δ</a:t>
            </a:r>
            <a:r>
              <a:rPr lang="en-US" dirty="0"/>
              <a:t>L = 0.528 m</a:t>
            </a:r>
          </a:p>
          <a:p>
            <a:endParaRPr lang="en-US" dirty="0"/>
          </a:p>
          <a:p>
            <a:endParaRPr lang="en-US" dirty="0"/>
          </a:p>
        </p:txBody>
      </p:sp>
      <p:pic>
        <p:nvPicPr>
          <p:cNvPr id="4" name="Picture 3" descr="bridgejoint.jpg"/>
          <p:cNvPicPr>
            <a:picLocks noChangeAspect="1"/>
          </p:cNvPicPr>
          <p:nvPr/>
        </p:nvPicPr>
        <p:blipFill rotWithShape="1">
          <a:blip r:embed="rId3" cstate="print"/>
          <a:srcRect l="6034" r="6034" b="7793"/>
          <a:stretch/>
        </p:blipFill>
        <p:spPr>
          <a:xfrm>
            <a:off x="6434960" y="2851588"/>
            <a:ext cx="2680139" cy="2291912"/>
          </a:xfrm>
          <a:prstGeom prst="rect">
            <a:avLst/>
          </a:prstGeom>
        </p:spPr>
      </p:pic>
    </p:spTree>
    <p:extLst>
      <p:ext uri="{BB962C8B-B14F-4D97-AF65-F5344CB8AC3E}">
        <p14:creationId xmlns:p14="http://schemas.microsoft.com/office/powerpoint/2010/main" val="376417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06-09 The 2</a:t>
            </a:r>
            <a:r>
              <a:rPr lang="en-US" baseline="30000" dirty="0">
                <a:effectLst/>
              </a:rPr>
              <a:t>nd</a:t>
            </a:r>
            <a:r>
              <a:rPr lang="en-US" dirty="0">
                <a:effectLst/>
              </a:rPr>
              <a:t> Law of Thermodynamics and Heat Engines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A heat pump has a coefficient of performance of 3.0 and is rated to do work at 1500 W. (a) How much heat can it add to a room per second? (b) If the heat pump were turned around to act as an air conditioner in the summer, what would you expect its coefficient of performance to be?</a:t>
                </a:r>
              </a:p>
              <a:p>
                <a:endParaRPr lang="en-US" sz="2400" dirty="0"/>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𝑄</m:t>
                        </m:r>
                      </m:e>
                      <m:sub>
                        <m:r>
                          <a:rPr lang="en-US" sz="2400" b="0" i="1" smtClean="0">
                            <a:latin typeface="Cambria Math"/>
                          </a:rPr>
                          <m:t>h</m:t>
                        </m:r>
                      </m:sub>
                    </m:sSub>
                    <m:r>
                      <a:rPr lang="en-US" sz="2400" b="0" i="1" smtClean="0">
                        <a:latin typeface="Cambria Math"/>
                      </a:rPr>
                      <m:t>=4500 </m:t>
                    </m:r>
                    <m:r>
                      <a:rPr lang="en-US" sz="2400" b="0" i="1" smtClean="0">
                        <a:latin typeface="Cambria Math"/>
                      </a:rPr>
                      <m:t>𝐽</m:t>
                    </m:r>
                  </m:oMath>
                </a14:m>
                <a:endParaRPr lang="en-US" sz="2400" b="0" dirty="0"/>
              </a:p>
              <a:p>
                <a14:m>
                  <m:oMath xmlns:m="http://schemas.openxmlformats.org/officeDocument/2006/math">
                    <m:r>
                      <a:rPr lang="en-US" sz="2400" b="0" i="1" smtClean="0">
                        <a:latin typeface="Cambria Math"/>
                      </a:rPr>
                      <m:t>𝐶𝑂</m:t>
                    </m:r>
                    <m:sSub>
                      <m:sSubPr>
                        <m:ctrlPr>
                          <a:rPr lang="en-US" sz="2400" b="0" i="1" smtClean="0">
                            <a:latin typeface="Cambria Math" panose="02040503050406030204" pitchFamily="18" charset="0"/>
                          </a:rPr>
                        </m:ctrlPr>
                      </m:sSubPr>
                      <m:e>
                        <m:r>
                          <a:rPr lang="en-US" sz="2400" b="0" i="1" smtClean="0">
                            <a:latin typeface="Cambria Math"/>
                          </a:rPr>
                          <m:t>𝑃</m:t>
                        </m:r>
                      </m:e>
                      <m:sub>
                        <m:r>
                          <a:rPr lang="en-US" sz="2400" b="0" i="1" smtClean="0">
                            <a:latin typeface="Cambria Math"/>
                          </a:rPr>
                          <m:t>𝑟𝑒𝑓</m:t>
                        </m:r>
                      </m:sub>
                    </m:sSub>
                    <m:r>
                      <a:rPr lang="en-US" sz="2400" b="0" i="1" smtClean="0">
                        <a:latin typeface="Cambria Math"/>
                      </a:rPr>
                      <m:t>=2.0</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 t="-1292"/>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319" b="98022" l="2250" r="95750"/>
                    </a14:imgEffect>
                  </a14:imgLayer>
                </a14:imgProps>
              </a:ext>
              <a:ext uri="{28A0092B-C50C-407E-A947-70E740481C1C}">
                <a14:useLocalDpi xmlns:a14="http://schemas.microsoft.com/office/drawing/2010/main" val="0"/>
              </a:ext>
            </a:extLst>
          </a:blip>
          <a:stretch>
            <a:fillRect/>
          </a:stretch>
        </p:blipFill>
        <p:spPr>
          <a:xfrm>
            <a:off x="7086600" y="3037237"/>
            <a:ext cx="2057400" cy="2106264"/>
          </a:xfrm>
          <a:prstGeom prst="rect">
            <a:avLst/>
          </a:prstGeom>
        </p:spPr>
      </p:pic>
    </p:spTree>
    <p:extLst>
      <p:ext uri="{BB962C8B-B14F-4D97-AF65-F5344CB8AC3E}">
        <p14:creationId xmlns:p14="http://schemas.microsoft.com/office/powerpoint/2010/main" val="34774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06-09 Homework</a:t>
            </a:r>
          </a:p>
        </p:txBody>
      </p:sp>
      <p:sp>
        <p:nvSpPr>
          <p:cNvPr id="3" name="Content Placeholder 2"/>
          <p:cNvSpPr>
            <a:spLocks noGrp="1"/>
          </p:cNvSpPr>
          <p:nvPr>
            <p:ph sz="half" idx="1"/>
          </p:nvPr>
        </p:nvSpPr>
        <p:spPr>
          <a:xfrm>
            <a:off x="457200" y="1234440"/>
            <a:ext cx="4038600" cy="3737610"/>
          </a:xfrm>
        </p:spPr>
        <p:txBody>
          <a:bodyPr>
            <a:normAutofit/>
          </a:bodyPr>
          <a:lstStyle/>
          <a:p>
            <a:r>
              <a:rPr lang="en-US" dirty="0"/>
              <a:t>Pump out some work about heat</a:t>
            </a:r>
          </a:p>
          <a:p>
            <a:endParaRPr lang="en-US" dirty="0"/>
          </a:p>
          <a:p>
            <a:r>
              <a:rPr lang="en-US" dirty="0"/>
              <a:t>Read 15.6, 15.7</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10442879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1DE5-AA65-4D5F-9129-5C8469B20C0A}"/>
              </a:ext>
            </a:extLst>
          </p:cNvPr>
          <p:cNvSpPr>
            <a:spLocks noGrp="1"/>
          </p:cNvSpPr>
          <p:nvPr>
            <p:ph type="title"/>
          </p:nvPr>
        </p:nvSpPr>
        <p:spPr/>
        <p:txBody>
          <a:bodyPr/>
          <a:lstStyle/>
          <a:p>
            <a:r>
              <a:rPr lang="en-US" dirty="0"/>
              <a:t>06-10 Entropy and the 2</a:t>
            </a:r>
            <a:r>
              <a:rPr lang="en-US" baseline="30000" dirty="0"/>
              <a:t>nd</a:t>
            </a:r>
            <a:r>
              <a:rPr lang="en-US" dirty="0"/>
              <a:t> Law of Thermodynamics</a:t>
            </a:r>
          </a:p>
        </p:txBody>
      </p:sp>
      <p:sp>
        <p:nvSpPr>
          <p:cNvPr id="3" name="Text Placeholder 2">
            <a:extLst>
              <a:ext uri="{FF2B5EF4-FFF2-40B4-BE49-F238E27FC236}">
                <a16:creationId xmlns:a16="http://schemas.microsoft.com/office/drawing/2014/main" id="{BB8204EF-3BF9-4C1E-BD39-48A9874F6C3C}"/>
              </a:ext>
            </a:extLst>
          </p:cNvPr>
          <p:cNvSpPr>
            <a:spLocks noGrp="1"/>
          </p:cNvSpPr>
          <p:nvPr>
            <p:ph type="body" idx="1"/>
          </p:nvPr>
        </p:nvSpPr>
        <p:spPr/>
        <p:txBody>
          <a:bodyPr/>
          <a:lstStyle/>
          <a:p>
            <a:r>
              <a:rPr lang="en-US" dirty="0"/>
              <a:t>In this lesson you will…</a:t>
            </a:r>
          </a:p>
          <a:p>
            <a:r>
              <a:rPr lang="en-US" dirty="0"/>
              <a:t>• Define entropy and calculate the increase of entropy in a system with reversible and irreversible processes.</a:t>
            </a:r>
          </a:p>
          <a:p>
            <a:r>
              <a:rPr lang="en-US" dirty="0"/>
              <a:t>• Explain the expected fate of the universe in entropic terms.</a:t>
            </a:r>
          </a:p>
          <a:p>
            <a:r>
              <a:rPr lang="en-US" dirty="0"/>
              <a:t>• Calculate the increasing disorder of a system.</a:t>
            </a:r>
          </a:p>
          <a:p>
            <a:r>
              <a:rPr lang="en-US" dirty="0"/>
              <a:t>• Identify probabilities in entropy.</a:t>
            </a:r>
          </a:p>
          <a:p>
            <a:r>
              <a:rPr lang="en-US" dirty="0"/>
              <a:t>• Analyze statistical probabilities in entropic systems.</a:t>
            </a:r>
          </a:p>
        </p:txBody>
      </p:sp>
    </p:spTree>
    <p:extLst>
      <p:ext uri="{BB962C8B-B14F-4D97-AF65-F5344CB8AC3E}">
        <p14:creationId xmlns:p14="http://schemas.microsoft.com/office/powerpoint/2010/main" val="14531045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06-10 Entropy and the 2</a:t>
            </a:r>
            <a:r>
              <a:rPr lang="en-US" sz="3600" baseline="30000" dirty="0"/>
              <a:t>nd</a:t>
            </a:r>
            <a:r>
              <a:rPr lang="en-US" sz="3600" dirty="0"/>
              <a:t> Law of Thermodynamics</a:t>
            </a:r>
          </a:p>
        </p:txBody>
      </p:sp>
      <p:sp>
        <p:nvSpPr>
          <p:cNvPr id="3" name="Content Placeholder 2"/>
          <p:cNvSpPr>
            <a:spLocks noGrp="1"/>
          </p:cNvSpPr>
          <p:nvPr>
            <p:ph sz="half" idx="1"/>
          </p:nvPr>
        </p:nvSpPr>
        <p:spPr/>
        <p:txBody>
          <a:bodyPr/>
          <a:lstStyle/>
          <a:p>
            <a:r>
              <a:rPr lang="en-US" dirty="0"/>
              <a:t>Entropy</a:t>
            </a:r>
          </a:p>
          <a:p>
            <a:pPr lvl="1"/>
            <a:r>
              <a:rPr lang="en-US" dirty="0"/>
              <a:t>Amount of energy not available for work</a:t>
            </a:r>
          </a:p>
          <a:p>
            <a:pPr lvl="1"/>
            <a:r>
              <a:rPr lang="en-US" dirty="0"/>
              <a:t>Related to amount of disorder</a:t>
            </a:r>
          </a:p>
          <a:p>
            <a:pPr lvl="1"/>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14:m>
                  <m:oMath xmlns:m="http://schemas.openxmlformats.org/officeDocument/2006/math">
                    <m:r>
                      <m:rPr>
                        <m:sty m:val="p"/>
                      </m:rPr>
                      <a:rPr lang="en-US" b="0" i="0" smtClean="0">
                        <a:latin typeface="Cambria Math"/>
                      </a:rPr>
                      <m:t>Δ</m:t>
                    </m:r>
                    <m:r>
                      <a:rPr lang="en-US" b="0" i="1" smtClean="0">
                        <a:latin typeface="Cambria Math"/>
                      </a:rPr>
                      <m:t>𝑆</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𝑇</m:t>
                        </m:r>
                      </m:den>
                    </m:f>
                  </m:oMath>
                </a14:m>
                <a:endParaRPr lang="en-US" b="0" dirty="0"/>
              </a:p>
              <a:p>
                <a:pPr lvl="1"/>
                <a14:m>
                  <m:oMath xmlns:m="http://schemas.openxmlformats.org/officeDocument/2006/math">
                    <m:r>
                      <m:rPr>
                        <m:sty m:val="p"/>
                      </m:rPr>
                      <a:rPr lang="en-US" b="0" i="0" smtClean="0">
                        <a:latin typeface="Cambria Math"/>
                      </a:rPr>
                      <m:t>Δ</m:t>
                    </m:r>
                    <m:r>
                      <a:rPr lang="en-US" b="0" i="1" smtClean="0">
                        <a:latin typeface="Cambria Math"/>
                      </a:rPr>
                      <m:t>𝑆</m:t>
                    </m:r>
                  </m:oMath>
                </a14:m>
                <a:r>
                  <a:rPr lang="en-US" dirty="0"/>
                  <a:t> = change in entropy</a:t>
                </a:r>
              </a:p>
              <a:p>
                <a:pPr lvl="1"/>
                <a:r>
                  <a:rPr lang="en-US" i="1" dirty="0"/>
                  <a:t>Q</a:t>
                </a:r>
                <a:r>
                  <a:rPr lang="en-US" dirty="0"/>
                  <a:t> = heat transfer</a:t>
                </a:r>
              </a:p>
              <a:p>
                <a:pPr lvl="1"/>
                <a:r>
                  <a:rPr lang="en-US" i="1" dirty="0"/>
                  <a:t>T</a:t>
                </a:r>
                <a:r>
                  <a:rPr lang="en-US" dirty="0"/>
                  <a:t> = temperature</a:t>
                </a:r>
                <a:endParaRPr lang="en-US" i="1"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47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06-10 Entropy and the 2</a:t>
            </a:r>
            <a:r>
              <a:rPr lang="en-US" sz="3600" baseline="30000" dirty="0"/>
              <a:t>nd</a:t>
            </a:r>
            <a:r>
              <a:rPr lang="en-US" sz="3600" dirty="0"/>
              <a:t> Law of Thermodynamics</a:t>
            </a:r>
          </a:p>
        </p:txBody>
      </p:sp>
      <p:sp>
        <p:nvSpPr>
          <p:cNvPr id="3" name="Content Placeholder 2"/>
          <p:cNvSpPr>
            <a:spLocks noGrp="1"/>
          </p:cNvSpPr>
          <p:nvPr>
            <p:ph sz="half" idx="1"/>
          </p:nvPr>
        </p:nvSpPr>
        <p:spPr/>
        <p:txBody>
          <a:bodyPr>
            <a:normAutofit lnSpcReduction="10000"/>
          </a:bodyPr>
          <a:lstStyle/>
          <a:p>
            <a:r>
              <a:rPr lang="en-US" dirty="0"/>
              <a:t>2</a:t>
            </a:r>
            <a:r>
              <a:rPr lang="en-US" baseline="30000" dirty="0"/>
              <a:t>nd</a:t>
            </a:r>
            <a:r>
              <a:rPr lang="en-US" dirty="0"/>
              <a:t> Law of Thermodynamics</a:t>
            </a:r>
          </a:p>
          <a:p>
            <a:pPr lvl="1"/>
            <a:r>
              <a:rPr lang="en-US" dirty="0"/>
              <a:t>The total entropy of a system either increases or remains constant for any process; it never decreases.</a:t>
            </a:r>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lnSpcReduction="10000"/>
              </a:bodyPr>
              <a:lstStyle/>
              <a:p>
                <a:r>
                  <a:rPr lang="en-US" dirty="0"/>
                  <a:t>Spontaneous processes always result in</a:t>
                </a:r>
              </a:p>
              <a:p>
                <a:pPr lvl="1"/>
                <a:r>
                  <a:rPr lang="en-US" dirty="0"/>
                  <a:t>increase of entropy </a:t>
                </a:r>
              </a:p>
              <a:p>
                <a:pPr lvl="1"/>
                <a:r>
                  <a:rPr lang="en-US" dirty="0"/>
                  <a:t>less energy available to do work</a:t>
                </a:r>
              </a:p>
              <a:p>
                <a:pPr lvl="1"/>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𝑊</m:t>
                        </m:r>
                      </m:e>
                      <m:sub>
                        <m:r>
                          <a:rPr lang="en-US" i="1" dirty="0" smtClean="0">
                            <a:latin typeface="Cambria Math"/>
                          </a:rPr>
                          <m:t>𝑢𝑛𝑎𝑣𝑎𝑖𝑙</m:t>
                        </m:r>
                      </m:sub>
                    </m:sSub>
                    <m:r>
                      <a:rPr lang="en-US" i="1" dirty="0">
                        <a:latin typeface="Cambria Math"/>
                      </a:rPr>
                      <m:t>=</m:t>
                    </m:r>
                    <m:r>
                      <m:rPr>
                        <m:sty m:val="p"/>
                      </m:rPr>
                      <a:rPr lang="en-US" b="0" i="0" dirty="0" smtClean="0">
                        <a:latin typeface="Cambria Math"/>
                      </a:rPr>
                      <m:t>Δ</m:t>
                    </m:r>
                    <m:r>
                      <a:rPr lang="en-US" i="1" dirty="0" smtClean="0">
                        <a:latin typeface="Cambria Math"/>
                      </a:rPr>
                      <m:t>𝑆</m:t>
                    </m:r>
                    <m:r>
                      <a:rPr lang="en-US" b="0" i="1" dirty="0" smtClean="0">
                        <a:latin typeface="Cambria Math"/>
                      </a:rPr>
                      <m:t>⋅</m:t>
                    </m:r>
                    <m:sSub>
                      <m:sSubPr>
                        <m:ctrlPr>
                          <a:rPr lang="en-US" i="1" dirty="0" smtClean="0">
                            <a:latin typeface="Cambria Math" panose="02040503050406030204" pitchFamily="18" charset="0"/>
                          </a:rPr>
                        </m:ctrlPr>
                      </m:sSubPr>
                      <m:e>
                        <m:r>
                          <a:rPr lang="en-US" i="1" dirty="0" smtClean="0">
                            <a:latin typeface="Cambria Math"/>
                          </a:rPr>
                          <m:t>𝑇</m:t>
                        </m:r>
                      </m:e>
                      <m:sub>
                        <m:r>
                          <a:rPr lang="en-US" i="1" dirty="0" smtClean="0">
                            <a:latin typeface="Cambria Math"/>
                          </a:rPr>
                          <m:t>0</m:t>
                        </m:r>
                      </m:sub>
                    </m:sSub>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3"/>
                <a:stretch>
                  <a:fillRect l="-906" t="-3058" r="-4230"/>
                </a:stretch>
              </a:blipFill>
            </p:spPr>
            <p:txBody>
              <a:bodyPr/>
              <a:lstStyle/>
              <a:p>
                <a:r>
                  <a:rPr lang="en-US">
                    <a:noFill/>
                  </a:rPr>
                  <a:t> </a:t>
                </a:r>
              </a:p>
            </p:txBody>
          </p:sp>
        </mc:Fallback>
      </mc:AlternateContent>
    </p:spTree>
    <p:extLst>
      <p:ext uri="{BB962C8B-B14F-4D97-AF65-F5344CB8AC3E}">
        <p14:creationId xmlns:p14="http://schemas.microsoft.com/office/powerpoint/2010/main" val="92259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06-10 Entropy and the 2</a:t>
            </a:r>
            <a:r>
              <a:rPr lang="en-US" baseline="30000" dirty="0"/>
              <a:t>nd</a:t>
            </a:r>
            <a:r>
              <a:rPr lang="en-US" dirty="0"/>
              <a:t> Law of Thermodynamics</a:t>
            </a:r>
          </a:p>
        </p:txBody>
      </p:sp>
      <p:sp>
        <p:nvSpPr>
          <p:cNvPr id="6" name="Content Placeholder 5"/>
          <p:cNvSpPr>
            <a:spLocks noGrp="1"/>
          </p:cNvSpPr>
          <p:nvPr>
            <p:ph idx="1"/>
          </p:nvPr>
        </p:nvSpPr>
        <p:spPr/>
        <p:txBody>
          <a:bodyPr>
            <a:normAutofit/>
          </a:bodyPr>
          <a:lstStyle/>
          <a:p>
            <a:r>
              <a:rPr lang="en-US" sz="2400" dirty="0"/>
              <a:t>1200 J of heat flowing spontaneously through a copper rod from a hot reservoir 650 K to a cold reservoir at 350 K. Determine the amount by which this irreversible process changes the entropy of the universe, assuming that no other changes occur.</a:t>
            </a:r>
          </a:p>
          <a:p>
            <a:r>
              <a:rPr lang="en-US" sz="2400" dirty="0"/>
              <a:t>1.6 J/K</a:t>
            </a:r>
          </a:p>
        </p:txBody>
      </p:sp>
    </p:spTree>
    <p:extLst>
      <p:ext uri="{BB962C8B-B14F-4D97-AF65-F5344CB8AC3E}">
        <p14:creationId xmlns:p14="http://schemas.microsoft.com/office/powerpoint/2010/main" val="42897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06-10 Entropy and the 2</a:t>
            </a:r>
            <a:r>
              <a:rPr lang="en-US" baseline="30000" dirty="0"/>
              <a:t>nd</a:t>
            </a:r>
            <a:r>
              <a:rPr lang="en-US" dirty="0"/>
              <a:t> Law of Thermodynamics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change in entropy that results when a 2.3-kg block of ice melts slowly (reversibly) at 273 K (0 </a:t>
                </a:r>
                <a14:m>
                  <m:oMath xmlns:m="http://schemas.openxmlformats.org/officeDocument/2006/math">
                    <m:r>
                      <a:rPr lang="en-US" b="0" i="1" smtClean="0">
                        <a:latin typeface="Cambria Math"/>
                      </a:rPr>
                      <m:t>°</m:t>
                    </m:r>
                  </m:oMath>
                </a14:m>
                <a:r>
                  <a:rPr lang="en-US" dirty="0"/>
                  <a:t>C)</a:t>
                </a:r>
              </a:p>
              <a:p>
                <a14:m>
                  <m:oMath xmlns:m="http://schemas.openxmlformats.org/officeDocument/2006/math">
                    <m:r>
                      <a:rPr lang="en-US" b="0" i="1" smtClean="0">
                        <a:latin typeface="Cambria Math"/>
                      </a:rPr>
                      <m:t>2.8×</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panose="02040503050406030204" pitchFamily="18" charset="0"/>
                          </a:rPr>
                          <m:t>3</m:t>
                        </m:r>
                      </m:sup>
                    </m:sSup>
                    <m:r>
                      <a:rPr lang="en-US" b="0" i="1" smtClean="0">
                        <a:latin typeface="Cambria Math"/>
                      </a:rPr>
                      <m:t> </m:t>
                    </m:r>
                    <m:r>
                      <a:rPr lang="en-US" b="0" i="1" smtClean="0">
                        <a:latin typeface="Cambria Math"/>
                      </a:rPr>
                      <m:t>𝐽</m:t>
                    </m:r>
                    <m:r>
                      <a:rPr lang="en-US" b="0" i="1" smtClean="0">
                        <a:latin typeface="Cambria Math"/>
                      </a:rPr>
                      <m:t>/</m:t>
                    </m:r>
                    <m:r>
                      <a:rPr lang="en-US" b="0" i="1" smtClean="0">
                        <a:latin typeface="Cambria Math"/>
                      </a:rPr>
                      <m:t>𝐾</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44" t="-1978" r="-2222"/>
                </a:stretch>
              </a:blipFill>
            </p:spPr>
            <p:txBody>
              <a:bodyPr/>
              <a:lstStyle/>
              <a:p>
                <a:r>
                  <a:rPr lang="en-US">
                    <a:noFill/>
                  </a:rPr>
                  <a:t> </a:t>
                </a:r>
              </a:p>
            </p:txBody>
          </p:sp>
        </mc:Fallback>
      </mc:AlternateContent>
    </p:spTree>
    <p:extLst>
      <p:ext uri="{BB962C8B-B14F-4D97-AF65-F5344CB8AC3E}">
        <p14:creationId xmlns:p14="http://schemas.microsoft.com/office/powerpoint/2010/main" val="30086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06-10 Entropy and the 2</a:t>
            </a:r>
            <a:r>
              <a:rPr lang="en-US" sz="3600" baseline="30000" dirty="0"/>
              <a:t>nd</a:t>
            </a:r>
            <a:r>
              <a:rPr lang="en-US" sz="3600" dirty="0"/>
              <a:t> Law of Thermodynamics</a:t>
            </a:r>
          </a:p>
        </p:txBody>
      </p:sp>
      <p:sp>
        <p:nvSpPr>
          <p:cNvPr id="3" name="Content Placeholder 2"/>
          <p:cNvSpPr>
            <a:spLocks noGrp="1"/>
          </p:cNvSpPr>
          <p:nvPr>
            <p:ph sz="half" idx="1"/>
          </p:nvPr>
        </p:nvSpPr>
        <p:spPr>
          <a:xfrm>
            <a:off x="457200" y="1234440"/>
            <a:ext cx="4038600" cy="3909060"/>
          </a:xfrm>
        </p:spPr>
        <p:txBody>
          <a:bodyPr>
            <a:normAutofit fontScale="70000" lnSpcReduction="20000"/>
          </a:bodyPr>
          <a:lstStyle/>
          <a:p>
            <a:r>
              <a:rPr lang="en-US" dirty="0"/>
              <a:t>Origins of Life</a:t>
            </a:r>
          </a:p>
          <a:p>
            <a:pPr lvl="1"/>
            <a:r>
              <a:rPr lang="en-US" dirty="0"/>
              <a:t>If the entropy (or disorderliness) increases, how do evolutionists justify evolution (more orderly)?</a:t>
            </a:r>
          </a:p>
          <a:p>
            <a:pPr lvl="2"/>
            <a:r>
              <a:rPr lang="en-US" dirty="0"/>
              <a:t>Need for something since they start by assuming God doesn’t exist</a:t>
            </a:r>
          </a:p>
          <a:p>
            <a:pPr lvl="2"/>
            <a:r>
              <a:rPr lang="en-US" dirty="0"/>
              <a:t>When energy is put into something, it can decrease entropy for that thing, but total entropy of universe increases</a:t>
            </a:r>
          </a:p>
        </p:txBody>
      </p:sp>
      <p:sp>
        <p:nvSpPr>
          <p:cNvPr id="5" name="Content Placeholder 4"/>
          <p:cNvSpPr>
            <a:spLocks noGrp="1"/>
          </p:cNvSpPr>
          <p:nvPr>
            <p:ph sz="half" idx="2"/>
          </p:nvPr>
        </p:nvSpPr>
        <p:spPr>
          <a:xfrm>
            <a:off x="4648200" y="1234440"/>
            <a:ext cx="4038600" cy="3737610"/>
          </a:xfrm>
        </p:spPr>
        <p:txBody>
          <a:bodyPr>
            <a:normAutofit fontScale="70000" lnSpcReduction="20000"/>
          </a:bodyPr>
          <a:lstStyle/>
          <a:p>
            <a:pPr lvl="2"/>
            <a:r>
              <a:rPr lang="en-US" dirty="0"/>
              <a:t>They claim the sun gave energy to earth which allowed for life to spontaneously appear</a:t>
            </a:r>
          </a:p>
          <a:p>
            <a:pPr lvl="3"/>
            <a:r>
              <a:rPr lang="en-US" dirty="0"/>
              <a:t>This would mean spontaneously making something that absorbs energy to do unspontaneous processes (making less entropy)</a:t>
            </a:r>
          </a:p>
          <a:p>
            <a:pPr lvl="3"/>
            <a:r>
              <a:rPr lang="en-US" dirty="0"/>
              <a:t>This has never been duplicated in a lab</a:t>
            </a:r>
          </a:p>
        </p:txBody>
      </p:sp>
    </p:spTree>
    <p:extLst>
      <p:ext uri="{BB962C8B-B14F-4D97-AF65-F5344CB8AC3E}">
        <p14:creationId xmlns:p14="http://schemas.microsoft.com/office/powerpoint/2010/main" val="12369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06-10 Entropy and the 2</a:t>
            </a:r>
            <a:r>
              <a:rPr lang="en-US" sz="3600" baseline="30000" dirty="0"/>
              <a:t>nd</a:t>
            </a:r>
            <a:r>
              <a:rPr lang="en-US" sz="3600" dirty="0"/>
              <a:t> Law of Thermodynamics</a:t>
            </a:r>
          </a:p>
        </p:txBody>
      </p:sp>
      <p:sp>
        <p:nvSpPr>
          <p:cNvPr id="3" name="Content Placeholder 2"/>
          <p:cNvSpPr>
            <a:spLocks noGrp="1"/>
          </p:cNvSpPr>
          <p:nvPr>
            <p:ph idx="1"/>
          </p:nvPr>
        </p:nvSpPr>
        <p:spPr/>
        <p:txBody>
          <a:bodyPr>
            <a:normAutofit/>
          </a:bodyPr>
          <a:lstStyle/>
          <a:p>
            <a:pPr lvl="2"/>
            <a:r>
              <a:rPr lang="en-US" dirty="0"/>
              <a:t>We use a similar idea, only we say God gave the energy and created highly organized creation</a:t>
            </a:r>
          </a:p>
          <a:p>
            <a:pPr lvl="3"/>
            <a:r>
              <a:rPr lang="en-US" dirty="0"/>
              <a:t>Ever since then, the creation has been falling apart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0200" y="2623185"/>
            <a:ext cx="3733800" cy="2520315"/>
          </a:xfrm>
          <a:prstGeom prst="rect">
            <a:avLst/>
          </a:prstGeom>
        </p:spPr>
      </p:pic>
    </p:spTree>
    <p:extLst>
      <p:ext uri="{BB962C8B-B14F-4D97-AF65-F5344CB8AC3E}">
        <p14:creationId xmlns:p14="http://schemas.microsoft.com/office/powerpoint/2010/main" val="16043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06-10 Entropy and the 2</a:t>
            </a:r>
            <a:r>
              <a:rPr lang="en-US" sz="3200" baseline="30000" dirty="0"/>
              <a:t>nd</a:t>
            </a:r>
            <a:r>
              <a:rPr lang="en-US" sz="3200" dirty="0"/>
              <a:t> Law of Thermodynamics</a:t>
            </a:r>
          </a:p>
        </p:txBody>
      </p:sp>
      <p:sp>
        <p:nvSpPr>
          <p:cNvPr id="3" name="Content Placeholder 2"/>
          <p:cNvSpPr>
            <a:spLocks noGrp="1"/>
          </p:cNvSpPr>
          <p:nvPr>
            <p:ph sz="half" idx="1"/>
          </p:nvPr>
        </p:nvSpPr>
        <p:spPr/>
        <p:txBody>
          <a:bodyPr>
            <a:normAutofit fontScale="70000" lnSpcReduction="20000"/>
          </a:bodyPr>
          <a:lstStyle/>
          <a:p>
            <a:r>
              <a:rPr lang="en-US" dirty="0"/>
              <a:t>Why do spontaneous processes not decrease entropy?</a:t>
            </a:r>
          </a:p>
          <a:p>
            <a:pPr lvl="1"/>
            <a:r>
              <a:rPr lang="en-US" dirty="0"/>
              <a:t>A system can have several parts</a:t>
            </a:r>
          </a:p>
          <a:p>
            <a:pPr lvl="1"/>
            <a:r>
              <a:rPr lang="en-US" dirty="0"/>
              <a:t>All those parts have several ways they can be</a:t>
            </a:r>
          </a:p>
          <a:p>
            <a:pPr lvl="1"/>
            <a:r>
              <a:rPr lang="en-US" dirty="0"/>
              <a:t>Much more common to get less organized combinations</a:t>
            </a:r>
          </a:p>
        </p:txBody>
      </p:sp>
      <p:sp>
        <p:nvSpPr>
          <p:cNvPr id="4" name="Content Placeholder 3"/>
          <p:cNvSpPr>
            <a:spLocks noGrp="1"/>
          </p:cNvSpPr>
          <p:nvPr>
            <p:ph sz="half" idx="2"/>
          </p:nvPr>
        </p:nvSpPr>
        <p:spPr/>
        <p:txBody>
          <a:bodyPr>
            <a:normAutofit fontScale="70000" lnSpcReduction="20000"/>
          </a:bodyPr>
          <a:lstStyle/>
          <a:p>
            <a:r>
              <a:rPr lang="en-US" dirty="0"/>
              <a:t>Flip 5 coins</a:t>
            </a:r>
          </a:p>
          <a:p>
            <a:pPr lvl="1"/>
            <a:r>
              <a:rPr lang="en-US" dirty="0" err="1"/>
              <a:t>Macrostates</a:t>
            </a:r>
            <a:endParaRPr lang="en-US" dirty="0"/>
          </a:p>
          <a:p>
            <a:pPr lvl="2"/>
            <a:r>
              <a:rPr lang="en-US" dirty="0"/>
              <a:t>5 heads</a:t>
            </a:r>
          </a:p>
          <a:p>
            <a:pPr lvl="2"/>
            <a:r>
              <a:rPr lang="en-US" dirty="0"/>
              <a:t>4 heads, 1 tail</a:t>
            </a:r>
          </a:p>
          <a:p>
            <a:pPr lvl="2"/>
            <a:r>
              <a:rPr lang="en-US" dirty="0"/>
              <a:t>3 heads, 2 tails</a:t>
            </a:r>
          </a:p>
          <a:p>
            <a:pPr lvl="2"/>
            <a:endParaRPr lang="en-US" dirty="0"/>
          </a:p>
          <a:p>
            <a:pPr lvl="1"/>
            <a:r>
              <a:rPr lang="en-US" dirty="0"/>
              <a:t>Microstates</a:t>
            </a:r>
          </a:p>
          <a:p>
            <a:pPr lvl="2"/>
            <a:r>
              <a:rPr lang="en-US" dirty="0"/>
              <a:t>HHHHH</a:t>
            </a:r>
          </a:p>
          <a:p>
            <a:pPr lvl="2"/>
            <a:r>
              <a:rPr lang="en-US" dirty="0"/>
              <a:t>HHHHT, HHHTH, HHTHH, HTHHH, THHHH</a:t>
            </a:r>
          </a:p>
        </p:txBody>
      </p:sp>
    </p:spTree>
    <p:extLst>
      <p:ext uri="{BB962C8B-B14F-4D97-AF65-F5344CB8AC3E}">
        <p14:creationId xmlns:p14="http://schemas.microsoft.com/office/powerpoint/2010/main" val="23599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06-01 Temperature and Thermal Expansion</a:t>
            </a:r>
          </a:p>
        </p:txBody>
      </p:sp>
      <p:sp>
        <p:nvSpPr>
          <p:cNvPr id="5" name="Content Placeholder 4"/>
          <p:cNvSpPr>
            <a:spLocks noGrp="1"/>
          </p:cNvSpPr>
          <p:nvPr>
            <p:ph sz="half" idx="1"/>
          </p:nvPr>
        </p:nvSpPr>
        <p:spPr/>
        <p:txBody>
          <a:bodyPr>
            <a:normAutofit fontScale="77500" lnSpcReduction="20000"/>
          </a:bodyPr>
          <a:lstStyle/>
          <a:p>
            <a:r>
              <a:rPr lang="en-US" dirty="0"/>
              <a:t>Bimetallic Strip</a:t>
            </a:r>
          </a:p>
          <a:p>
            <a:pPr lvl="1"/>
            <a:r>
              <a:rPr lang="en-US" dirty="0"/>
              <a:t>Made from two strips of metal that have different coefficients of linear expansion</a:t>
            </a:r>
          </a:p>
          <a:p>
            <a:pPr lvl="1"/>
            <a:r>
              <a:rPr lang="en-US" dirty="0"/>
              <a:t>One side expands more than the other causing the strip to bend</a:t>
            </a:r>
          </a:p>
          <a:p>
            <a:pPr lvl="1"/>
            <a:r>
              <a:rPr lang="en-US" dirty="0"/>
              <a:t>Used in automatic switches in appliances and thermostats</a:t>
            </a:r>
          </a:p>
        </p:txBody>
      </p:sp>
      <p:sp>
        <p:nvSpPr>
          <p:cNvPr id="7" name="Content Placeholder 6"/>
          <p:cNvSpPr>
            <a:spLocks noGrp="1"/>
          </p:cNvSpPr>
          <p:nvPr>
            <p:ph sz="half" idx="2"/>
          </p:nvPr>
        </p:nvSpPr>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descr="F12.15.jpg"/>
          <p:cNvPicPr>
            <a:picLocks noChangeAspect="1"/>
          </p:cNvPicPr>
          <p:nvPr/>
        </p:nvPicPr>
        <p:blipFill>
          <a:blip r:embed="rId3" cstate="print"/>
          <a:stretch>
            <a:fillRect/>
          </a:stretch>
        </p:blipFill>
        <p:spPr>
          <a:xfrm>
            <a:off x="5257800" y="1200150"/>
            <a:ext cx="3545632" cy="2743200"/>
          </a:xfrm>
          <a:prstGeom prst="rect">
            <a:avLst/>
          </a:prstGeom>
        </p:spPr>
      </p:pic>
    </p:spTree>
    <p:extLst>
      <p:ext uri="{BB962C8B-B14F-4D97-AF65-F5344CB8AC3E}">
        <p14:creationId xmlns:p14="http://schemas.microsoft.com/office/powerpoint/2010/main" val="29213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06-10 Entropy and the 2</a:t>
            </a:r>
            <a:r>
              <a:rPr lang="en-US" sz="3200" baseline="30000" dirty="0"/>
              <a:t>nd</a:t>
            </a:r>
            <a:r>
              <a:rPr lang="en-US" sz="3200" dirty="0"/>
              <a:t> Law of Thermodynamics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dirty="0"/>
                  <a:t>Entropy</a:t>
                </a:r>
              </a:p>
              <a:p>
                <a:pPr lvl="1"/>
                <a14:m>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𝑘</m:t>
                    </m:r>
                    <m:func>
                      <m:funcPr>
                        <m:ctrlPr>
                          <a:rPr lang="en-US" b="0" i="1" smtClean="0">
                            <a:latin typeface="Cambria Math" panose="02040503050406030204" pitchFamily="18" charset="0"/>
                          </a:rPr>
                        </m:ctrlPr>
                      </m:funcPr>
                      <m:fName>
                        <m:r>
                          <m:rPr>
                            <m:sty m:val="p"/>
                          </m:rPr>
                          <a:rPr lang="en-US" b="0" i="0" smtClean="0">
                            <a:latin typeface="Cambria Math"/>
                          </a:rPr>
                          <m:t>ln</m:t>
                        </m:r>
                      </m:fName>
                      <m:e>
                        <m:r>
                          <a:rPr lang="en-US" b="0" i="1" smtClean="0">
                            <a:latin typeface="Cambria Math"/>
                          </a:rPr>
                          <m:t>𝑊</m:t>
                        </m:r>
                      </m:e>
                    </m:func>
                  </m:oMath>
                </a14:m>
                <a:endParaRPr lang="en-US" b="0" dirty="0"/>
              </a:p>
              <a:p>
                <a:pPr lvl="1"/>
                <a:endParaRPr lang="en-US" dirty="0"/>
              </a:p>
              <a:p>
                <a:pPr lvl="1"/>
                <a14:m>
                  <m:oMath xmlns:m="http://schemas.openxmlformats.org/officeDocument/2006/math">
                    <m:r>
                      <a:rPr lang="en-US" b="0" i="1" smtClean="0">
                        <a:latin typeface="Cambria Math"/>
                      </a:rPr>
                      <m:t>𝑘</m:t>
                    </m:r>
                    <m:r>
                      <a:rPr lang="en-US" b="0" i="1" smtClean="0">
                        <a:latin typeface="Cambria Math"/>
                      </a:rPr>
                      <m:t>=1.38×</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−23</m:t>
                        </m:r>
                      </m:sup>
                    </m:sSup>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rPr>
                          <m:t>𝐾</m:t>
                        </m:r>
                      </m:den>
                    </m:f>
                  </m:oMath>
                </a14:m>
                <a:r>
                  <a:rPr lang="en-US" dirty="0"/>
                  <a:t> Boltzmann’s constant</a:t>
                </a:r>
              </a:p>
              <a:p>
                <a:pPr lvl="1"/>
                <a:r>
                  <a:rPr lang="en-US" i="1" dirty="0"/>
                  <a:t>W</a:t>
                </a:r>
                <a:r>
                  <a:rPr lang="en-US" dirty="0"/>
                  <a:t> = number of microstates in system</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603" t="-1454"/>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fontScale="92500" lnSpcReduction="20000"/>
          </a:bodyPr>
          <a:lstStyle/>
          <a:p>
            <a:r>
              <a:rPr lang="en-US" dirty="0"/>
              <a:t>Using these statistics, life spontaneously developing is essentially impossible.</a:t>
            </a:r>
          </a:p>
          <a:p>
            <a:pPr lvl="1"/>
            <a:r>
              <a:rPr lang="en-US" dirty="0"/>
              <a:t>They say that since life exists, it must have happened</a:t>
            </a:r>
          </a:p>
          <a:p>
            <a:pPr lvl="1"/>
            <a:r>
              <a:rPr lang="en-US" dirty="0"/>
              <a:t>We say God made it happen</a:t>
            </a:r>
          </a:p>
        </p:txBody>
      </p:sp>
    </p:spTree>
    <p:extLst>
      <p:ext uri="{BB962C8B-B14F-4D97-AF65-F5344CB8AC3E}">
        <p14:creationId xmlns:p14="http://schemas.microsoft.com/office/powerpoint/2010/main" val="256689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6451" y="0"/>
            <a:ext cx="7807950" cy="5143500"/>
          </a:xfrm>
        </p:spPr>
      </p:pic>
    </p:spTree>
    <p:extLst>
      <p:ext uri="{BB962C8B-B14F-4D97-AF65-F5344CB8AC3E}">
        <p14:creationId xmlns:p14="http://schemas.microsoft.com/office/powerpoint/2010/main" val="26816406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06-10 Entropy and the 2</a:t>
            </a:r>
            <a:r>
              <a:rPr lang="en-US" sz="3200" baseline="30000" dirty="0"/>
              <a:t>nd</a:t>
            </a:r>
            <a:r>
              <a:rPr lang="en-US" sz="3200" dirty="0"/>
              <a:t> Law of Thermodynamics</a:t>
            </a:r>
          </a:p>
        </p:txBody>
      </p:sp>
      <p:sp>
        <p:nvSpPr>
          <p:cNvPr id="3" name="Content Placeholder 2"/>
          <p:cNvSpPr>
            <a:spLocks noGrp="1"/>
          </p:cNvSpPr>
          <p:nvPr>
            <p:ph idx="1"/>
          </p:nvPr>
        </p:nvSpPr>
        <p:spPr/>
        <p:txBody>
          <a:bodyPr>
            <a:normAutofit fontScale="92500" lnSpcReduction="10000"/>
          </a:bodyPr>
          <a:lstStyle/>
          <a:p>
            <a:r>
              <a:rPr lang="en-US" dirty="0"/>
              <a:t>Do the lab handout.</a:t>
            </a:r>
          </a:p>
          <a:p>
            <a:endParaRPr lang="en-US" dirty="0"/>
          </a:p>
          <a:p>
            <a:r>
              <a:rPr lang="en-US" dirty="0"/>
              <a:t>Entropy is the measure of the amount of energy unavailable to do work. Since energy is always lost in any process, the entropy always increases. Boltzmann suggested that entropy is a measure of the disorderliness of the universe. This is because disorder is far more probable than order when there is randomness.</a:t>
            </a:r>
          </a:p>
          <a:p>
            <a:endParaRPr lang="en-US" dirty="0"/>
          </a:p>
        </p:txBody>
      </p:sp>
    </p:spTree>
    <p:extLst>
      <p:ext uri="{BB962C8B-B14F-4D97-AF65-F5344CB8AC3E}">
        <p14:creationId xmlns:p14="http://schemas.microsoft.com/office/powerpoint/2010/main" val="3289223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06-10 Homework</a:t>
            </a:r>
          </a:p>
        </p:txBody>
      </p:sp>
      <p:sp>
        <p:nvSpPr>
          <p:cNvPr id="3" name="Content Placeholder 2"/>
          <p:cNvSpPr>
            <a:spLocks noGrp="1"/>
          </p:cNvSpPr>
          <p:nvPr>
            <p:ph sz="half" idx="1"/>
          </p:nvPr>
        </p:nvSpPr>
        <p:spPr/>
        <p:txBody>
          <a:bodyPr>
            <a:normAutofit/>
          </a:bodyPr>
          <a:lstStyle/>
          <a:p>
            <a:r>
              <a:rPr lang="en-US" dirty="0"/>
              <a:t>Help bring order to a disorderly  universe.</a:t>
            </a:r>
          </a:p>
        </p:txBody>
      </p:sp>
      <p:sp>
        <p:nvSpPr>
          <p:cNvPr id="4" name="Content Placeholder 3"/>
          <p:cNvSpPr>
            <a:spLocks noGrp="1"/>
          </p:cNvSpPr>
          <p:nvPr>
            <p:ph sz="half" idx="2"/>
          </p:nvPr>
        </p:nvSpPr>
        <p:spPr/>
        <p:txBody>
          <a:bodyPr>
            <a:normAutofit/>
          </a:bodyPr>
          <a:lstStyle/>
          <a:p>
            <a:endParaRPr lang="en-US" b="0" dirty="0"/>
          </a:p>
        </p:txBody>
      </p:sp>
    </p:spTree>
    <p:extLst>
      <p:ext uri="{BB962C8B-B14F-4D97-AF65-F5344CB8AC3E}">
        <p14:creationId xmlns:p14="http://schemas.microsoft.com/office/powerpoint/2010/main" val="196696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06-01 Temperature and Thermal Expansion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Area thermal expansion</a:t>
                </a:r>
              </a:p>
              <a:p>
                <a:pPr lvl="1"/>
                <a14:m>
                  <m:oMath xmlns:m="http://schemas.openxmlformats.org/officeDocument/2006/math">
                    <m:r>
                      <m:rPr>
                        <m:sty m:val="p"/>
                      </m:rPr>
                      <a:rPr lang="en-US" b="0" i="0" smtClean="0">
                        <a:latin typeface="Cambria Math"/>
                      </a:rPr>
                      <m:t>Δ</m:t>
                    </m:r>
                    <m:r>
                      <a:rPr lang="en-US" b="0" i="1" smtClean="0">
                        <a:latin typeface="Cambria Math"/>
                      </a:rPr>
                      <m:t>𝐴</m:t>
                    </m:r>
                    <m:r>
                      <a:rPr lang="en-US" b="0" i="1" smtClean="0">
                        <a:latin typeface="Cambria Math"/>
                      </a:rPr>
                      <m:t>=2</m:t>
                    </m:r>
                    <m:r>
                      <a:rPr lang="en-US" b="0" i="1" smtClean="0">
                        <a:latin typeface="Cambria Math"/>
                      </a:rPr>
                      <m:t>𝛼</m:t>
                    </m:r>
                    <m:r>
                      <a:rPr lang="en-US" b="0" i="1" smtClean="0">
                        <a:latin typeface="Cambria Math"/>
                      </a:rPr>
                      <m:t>𝐴</m:t>
                    </m:r>
                    <m:r>
                      <m:rPr>
                        <m:sty m:val="p"/>
                      </m:rPr>
                      <a:rPr lang="en-US" b="0" i="0" smtClean="0">
                        <a:latin typeface="Cambria Math"/>
                      </a:rPr>
                      <m:t>Δ</m:t>
                    </m:r>
                    <m:r>
                      <a:rPr lang="en-US" b="0" i="1" smtClean="0">
                        <a:latin typeface="Cambria Math"/>
                      </a:rPr>
                      <m:t>𝑇</m:t>
                    </m:r>
                  </m:oMath>
                </a14:m>
                <a:endParaRPr lang="en-US" b="0" dirty="0"/>
              </a:p>
              <a:p>
                <a:endParaRPr lang="en-US" dirty="0"/>
              </a:p>
              <a:p>
                <a:r>
                  <a:rPr lang="en-US" dirty="0"/>
                  <a:t>Volume thermal expansion</a:t>
                </a:r>
              </a:p>
              <a:p>
                <a:pPr lvl="1"/>
                <a14:m>
                  <m:oMath xmlns:m="http://schemas.openxmlformats.org/officeDocument/2006/math">
                    <m:r>
                      <m:rPr>
                        <m:sty m:val="p"/>
                      </m:rPr>
                      <a:rPr lang="en-US" b="0" i="0" smtClean="0">
                        <a:latin typeface="Cambria Math"/>
                      </a:rPr>
                      <m:t>Δ</m:t>
                    </m:r>
                    <m:r>
                      <a:rPr lang="en-US" b="0" i="1" smtClean="0">
                        <a:latin typeface="Cambria Math"/>
                      </a:rPr>
                      <m:t>𝑉</m:t>
                    </m:r>
                    <m:r>
                      <a:rPr lang="en-US" b="0" i="1" smtClean="0">
                        <a:latin typeface="Cambria Math"/>
                      </a:rPr>
                      <m:t>=</m:t>
                    </m:r>
                    <m:r>
                      <a:rPr lang="en-US" b="0" i="1" smtClean="0">
                        <a:latin typeface="Cambria Math"/>
                      </a:rPr>
                      <m:t>𝛽</m:t>
                    </m:r>
                    <m:r>
                      <a:rPr lang="en-US" b="0" i="1" smtClean="0">
                        <a:latin typeface="Cambria Math"/>
                      </a:rPr>
                      <m:t>𝑉</m:t>
                    </m:r>
                    <m:r>
                      <m:rPr>
                        <m:sty m:val="p"/>
                      </m:rPr>
                      <a:rPr lang="en-US" b="0" i="0" smtClean="0">
                        <a:latin typeface="Cambria Math"/>
                      </a:rPr>
                      <m:t>Δ</m:t>
                    </m:r>
                    <m:r>
                      <a:rPr lang="en-US" b="0" i="1" smtClean="0">
                        <a:latin typeface="Cambria Math"/>
                      </a:rPr>
                      <m:t>𝑇</m:t>
                    </m:r>
                  </m:oMath>
                </a14:m>
                <a:endParaRPr lang="en-US" dirty="0"/>
              </a:p>
              <a:p>
                <a:pPr lvl="1"/>
                <a14:m>
                  <m:oMath xmlns:m="http://schemas.openxmlformats.org/officeDocument/2006/math">
                    <m:r>
                      <a:rPr lang="en-US" b="0" i="1" smtClean="0">
                        <a:latin typeface="Cambria Math"/>
                      </a:rPr>
                      <m:t>𝛽</m:t>
                    </m:r>
                  </m:oMath>
                </a14:m>
                <a:r>
                  <a:rPr lang="en-US" dirty="0"/>
                  <a:t> = coefficient of volume expansion</a:t>
                </a:r>
              </a:p>
              <a:p>
                <a:pPr lvl="2"/>
                <a:r>
                  <a:rPr lang="en-US" dirty="0"/>
                  <a:t>Usually is about </a:t>
                </a:r>
                <a:r>
                  <a:rPr lang="el-GR" dirty="0"/>
                  <a:t>3</a:t>
                </a:r>
                <a14:m>
                  <m:oMath xmlns:m="http://schemas.openxmlformats.org/officeDocument/2006/math">
                    <m:r>
                      <a:rPr lang="en-US" b="0" i="1" smtClean="0">
                        <a:latin typeface="Cambria Math"/>
                      </a:rPr>
                      <m:t>𝛼</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346"/>
                </a:stretch>
              </a:blipFill>
            </p:spPr>
            <p:txBody>
              <a:bodyPr/>
              <a:lstStyle/>
              <a:p>
                <a:r>
                  <a:rPr lang="en-US">
                    <a:noFill/>
                  </a:rPr>
                  <a:t> </a:t>
                </a:r>
              </a:p>
            </p:txBody>
          </p:sp>
        </mc:Fallback>
      </mc:AlternateContent>
    </p:spTree>
    <p:extLst>
      <p:ext uri="{BB962C8B-B14F-4D97-AF65-F5344CB8AC3E}">
        <p14:creationId xmlns:p14="http://schemas.microsoft.com/office/powerpoint/2010/main" val="6447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06-01 Temperature and Thermal Expansion</a:t>
            </a:r>
          </a:p>
        </p:txBody>
      </p:sp>
      <p:sp>
        <p:nvSpPr>
          <p:cNvPr id="3" name="Content Placeholder 2"/>
          <p:cNvSpPr>
            <a:spLocks noGrp="1"/>
          </p:cNvSpPr>
          <p:nvPr>
            <p:ph idx="1"/>
          </p:nvPr>
        </p:nvSpPr>
        <p:spPr/>
        <p:txBody>
          <a:bodyPr>
            <a:normAutofit/>
          </a:bodyPr>
          <a:lstStyle/>
          <a:p>
            <a:r>
              <a:rPr lang="en-US" sz="2400" dirty="0"/>
              <a:t>Why do fluids in the car usually have a reservoir tank (radiator, brake fluid, power steering fluid, oil)?</a:t>
            </a:r>
          </a:p>
          <a:p>
            <a:endParaRPr lang="en-US" sz="2400" dirty="0"/>
          </a:p>
          <a:p>
            <a:r>
              <a:rPr lang="en-US" sz="2400" dirty="0"/>
              <a:t>As the fluids heat, the volume increases</a:t>
            </a:r>
          </a:p>
          <a:p>
            <a:r>
              <a:rPr lang="en-US" sz="2400" dirty="0"/>
              <a:t>There needs to be some place for the extra fluid to go</a:t>
            </a:r>
          </a:p>
        </p:txBody>
      </p:sp>
      <p:pic>
        <p:nvPicPr>
          <p:cNvPr id="4" name="Picture 3" descr="former_radiator_overflow.jpg"/>
          <p:cNvPicPr>
            <a:picLocks noChangeAspect="1"/>
          </p:cNvPicPr>
          <p:nvPr/>
        </p:nvPicPr>
        <p:blipFill>
          <a:blip r:embed="rId3" cstate="print"/>
          <a:stretch>
            <a:fillRect/>
          </a:stretch>
        </p:blipFill>
        <p:spPr>
          <a:xfrm>
            <a:off x="5410200" y="3600450"/>
            <a:ext cx="2743200" cy="1543050"/>
          </a:xfrm>
          <a:prstGeom prst="rect">
            <a:avLst/>
          </a:prstGeom>
        </p:spPr>
      </p:pic>
    </p:spTree>
    <p:extLst>
      <p:ext uri="{BB962C8B-B14F-4D97-AF65-F5344CB8AC3E}">
        <p14:creationId xmlns:p14="http://schemas.microsoft.com/office/powerpoint/2010/main" val="9770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06-01 Temperature and Thermal Expansion</a:t>
            </a:r>
          </a:p>
        </p:txBody>
      </p:sp>
      <p:sp>
        <p:nvSpPr>
          <p:cNvPr id="3" name="Content Placeholder 2"/>
          <p:cNvSpPr>
            <a:spLocks noGrp="1"/>
          </p:cNvSpPr>
          <p:nvPr>
            <p:ph idx="1"/>
          </p:nvPr>
        </p:nvSpPr>
        <p:spPr>
          <a:xfrm>
            <a:off x="457200" y="1234678"/>
            <a:ext cx="8229600" cy="3794522"/>
          </a:xfrm>
        </p:spPr>
        <p:txBody>
          <a:bodyPr>
            <a:normAutofit fontScale="77500" lnSpcReduction="20000"/>
          </a:bodyPr>
          <a:lstStyle/>
          <a:p>
            <a:r>
              <a:rPr lang="en-US" dirty="0"/>
              <a:t>Water</a:t>
            </a:r>
          </a:p>
          <a:p>
            <a:pPr lvl="1"/>
            <a:r>
              <a:rPr lang="en-US" dirty="0"/>
              <a:t>Water is unique</a:t>
            </a:r>
          </a:p>
          <a:p>
            <a:pPr lvl="1"/>
            <a:r>
              <a:rPr lang="en-US" dirty="0"/>
              <a:t>The volume of water decreases from 0°C to 4°C</a:t>
            </a:r>
          </a:p>
          <a:p>
            <a:pPr lvl="1"/>
            <a:r>
              <a:rPr lang="en-US" dirty="0"/>
              <a:t>Then water expands from 4°C and up</a:t>
            </a:r>
          </a:p>
          <a:p>
            <a:pPr lvl="1"/>
            <a:r>
              <a:rPr lang="en-US" dirty="0"/>
              <a:t>Water is the densest (least expanded) at 4°C</a:t>
            </a:r>
          </a:p>
          <a:p>
            <a:pPr lvl="1"/>
            <a:r>
              <a:rPr lang="en-US" dirty="0"/>
              <a:t>As the weather gets cold, the lake water cools and sinks because it becomes more dense pushing the warmer water up</a:t>
            </a:r>
          </a:p>
          <a:p>
            <a:pPr lvl="1"/>
            <a:r>
              <a:rPr lang="en-US" dirty="0"/>
              <a:t>After all the water is 4°C, the top starts to freeze</a:t>
            </a:r>
          </a:p>
          <a:p>
            <a:pPr lvl="1"/>
            <a:r>
              <a:rPr lang="en-US" dirty="0"/>
              <a:t>Because the 0°C water is less dense than the 4°C water, it floats</a:t>
            </a:r>
          </a:p>
          <a:p>
            <a:pPr lvl="1"/>
            <a:r>
              <a:rPr lang="en-US" dirty="0"/>
              <a:t>The ice floats and provides insulation for the warmer water underneath so it does not freeze</a:t>
            </a:r>
          </a:p>
        </p:txBody>
      </p:sp>
    </p:spTree>
    <p:extLst>
      <p:ext uri="{BB962C8B-B14F-4D97-AF65-F5344CB8AC3E}">
        <p14:creationId xmlns:p14="http://schemas.microsoft.com/office/powerpoint/2010/main" val="9687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06-01 Homework</a:t>
            </a:r>
          </a:p>
        </p:txBody>
      </p:sp>
      <p:sp>
        <p:nvSpPr>
          <p:cNvPr id="3" name="Content Placeholder 2"/>
          <p:cNvSpPr>
            <a:spLocks noGrp="1"/>
          </p:cNvSpPr>
          <p:nvPr>
            <p:ph sz="half" idx="1"/>
          </p:nvPr>
        </p:nvSpPr>
        <p:spPr>
          <a:xfrm>
            <a:off x="228600" y="1234440"/>
            <a:ext cx="4267200" cy="3394710"/>
          </a:xfrm>
        </p:spPr>
        <p:txBody>
          <a:bodyPr>
            <a:normAutofit/>
          </a:bodyPr>
          <a:lstStyle/>
          <a:p>
            <a:r>
              <a:rPr lang="en-US" dirty="0"/>
              <a:t>Expand your mind with these questions</a:t>
            </a:r>
          </a:p>
          <a:p>
            <a:endParaRPr lang="en-US" dirty="0"/>
          </a:p>
          <a:p>
            <a:r>
              <a:rPr lang="en-US" dirty="0"/>
              <a:t>Read 13.3, 13.4</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09996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99DF-168F-4191-82C6-9BE912CA16B7}"/>
              </a:ext>
            </a:extLst>
          </p:cNvPr>
          <p:cNvSpPr>
            <a:spLocks noGrp="1"/>
          </p:cNvSpPr>
          <p:nvPr>
            <p:ph type="title"/>
          </p:nvPr>
        </p:nvSpPr>
        <p:spPr/>
        <p:txBody>
          <a:bodyPr/>
          <a:lstStyle/>
          <a:p>
            <a:r>
              <a:rPr lang="en-US" dirty="0"/>
              <a:t>06-02 Ideal Gas Law and Kinetic Theory</a:t>
            </a:r>
          </a:p>
        </p:txBody>
      </p:sp>
      <p:sp>
        <p:nvSpPr>
          <p:cNvPr id="3" name="Text Placeholder 2">
            <a:extLst>
              <a:ext uri="{FF2B5EF4-FFF2-40B4-BE49-F238E27FC236}">
                <a16:creationId xmlns:a16="http://schemas.microsoft.com/office/drawing/2014/main" id="{DCB6AE49-8CB9-4D8E-A411-6BD9C257BB68}"/>
              </a:ext>
            </a:extLst>
          </p:cNvPr>
          <p:cNvSpPr>
            <a:spLocks noGrp="1"/>
          </p:cNvSpPr>
          <p:nvPr>
            <p:ph type="body" idx="1"/>
          </p:nvPr>
        </p:nvSpPr>
        <p:spPr/>
        <p:txBody>
          <a:bodyPr>
            <a:normAutofit fontScale="92500" lnSpcReduction="10000"/>
          </a:bodyPr>
          <a:lstStyle/>
          <a:p>
            <a:r>
              <a:rPr lang="en-US" dirty="0"/>
              <a:t>In this lesson you will…</a:t>
            </a:r>
          </a:p>
          <a:p>
            <a:r>
              <a:rPr lang="en-US" dirty="0"/>
              <a:t>• State the ideal gas law in terms of molecules and in terms of moles.</a:t>
            </a:r>
          </a:p>
          <a:p>
            <a:r>
              <a:rPr lang="en-US" dirty="0"/>
              <a:t>• Use the ideal gas law to calculate pressure change, temperature change, volume change, or the number of molecules or moles in a given volume.</a:t>
            </a:r>
          </a:p>
          <a:p>
            <a:r>
              <a:rPr lang="en-US" dirty="0"/>
              <a:t>• Use Avogadro’s number to convert between number of molecules and number of moles.</a:t>
            </a:r>
          </a:p>
          <a:p>
            <a:r>
              <a:rPr lang="en-US" dirty="0"/>
              <a:t>• Express the ideal gas law in terms of molecular mass and velocity.</a:t>
            </a:r>
          </a:p>
          <a:p>
            <a:r>
              <a:rPr lang="en-US" dirty="0"/>
              <a:t>• Define thermal energy.</a:t>
            </a:r>
          </a:p>
          <a:p>
            <a:r>
              <a:rPr lang="en-US" dirty="0"/>
              <a:t>• Calculate the kinetic energy of a gas molecule, given its temperature.</a:t>
            </a:r>
          </a:p>
          <a:p>
            <a:r>
              <a:rPr lang="en-US" dirty="0"/>
              <a:t>• Describe the relationship between the temperature of a gas and the kinetic energy of atoms and molecules.</a:t>
            </a:r>
          </a:p>
        </p:txBody>
      </p:sp>
    </p:spTree>
    <p:extLst>
      <p:ext uri="{BB962C8B-B14F-4D97-AF65-F5344CB8AC3E}">
        <p14:creationId xmlns:p14="http://schemas.microsoft.com/office/powerpoint/2010/main" val="404307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06-02 Ideal Gas Law and Kinetic Theory</a:t>
            </a:r>
          </a:p>
        </p:txBody>
      </p:sp>
      <p:sp>
        <p:nvSpPr>
          <p:cNvPr id="3" name="Content Placeholder 2"/>
          <p:cNvSpPr>
            <a:spLocks noGrp="1"/>
          </p:cNvSpPr>
          <p:nvPr>
            <p:ph sz="half" idx="1"/>
          </p:nvPr>
        </p:nvSpPr>
        <p:spPr/>
        <p:txBody>
          <a:bodyPr/>
          <a:lstStyle/>
          <a:p>
            <a:r>
              <a:rPr lang="en-US" dirty="0"/>
              <a:t>Do the lab handout.</a:t>
            </a:r>
          </a:p>
          <a:p>
            <a:endParaRPr lang="en-US" dirty="0"/>
          </a:p>
          <a:p>
            <a:r>
              <a:rPr lang="en-US" dirty="0"/>
              <a:t>Three stations, so rotate through them.</a:t>
            </a:r>
          </a:p>
          <a:p>
            <a:endParaRPr lang="en-US" dirty="0"/>
          </a:p>
        </p:txBody>
      </p:sp>
      <p:sp>
        <p:nvSpPr>
          <p:cNvPr id="4" name="Content Placeholder 3"/>
          <p:cNvSpPr>
            <a:spLocks noGrp="1"/>
          </p:cNvSpPr>
          <p:nvPr>
            <p:ph sz="half" idx="2"/>
          </p:nvPr>
        </p:nvSpPr>
        <p:spPr/>
        <p:txBody>
          <a:bodyPr/>
          <a:lstStyle/>
          <a:p>
            <a:r>
              <a:rPr lang="en-US" dirty="0"/>
              <a:t>Station 1 – Marshmallow Syringe</a:t>
            </a:r>
          </a:p>
          <a:p>
            <a:endParaRPr lang="en-US" dirty="0"/>
          </a:p>
          <a:p>
            <a:r>
              <a:rPr lang="en-US" dirty="0"/>
              <a:t>Station 2 – Fire Syringe</a:t>
            </a:r>
          </a:p>
          <a:p>
            <a:endParaRPr lang="en-US" dirty="0"/>
          </a:p>
          <a:p>
            <a:r>
              <a:rPr lang="en-US" dirty="0"/>
              <a:t>Station 3 – Soda Can</a:t>
            </a:r>
          </a:p>
        </p:txBody>
      </p:sp>
    </p:spTree>
    <p:extLst>
      <p:ext uri="{BB962C8B-B14F-4D97-AF65-F5344CB8AC3E}">
        <p14:creationId xmlns:p14="http://schemas.microsoft.com/office/powerpoint/2010/main" val="119596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06-02 Ideal Gas Law and Kinetic Theory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7500" lnSpcReduction="20000"/>
              </a:bodyPr>
              <a:lstStyle/>
              <a:p>
                <a:r>
                  <a:rPr lang="en-US" dirty="0"/>
                  <a:t>Coefficient of expansion </a:t>
                </a:r>
                <a14:m>
                  <m:oMath xmlns:m="http://schemas.openxmlformats.org/officeDocument/2006/math">
                    <m:r>
                      <a:rPr lang="en-US" b="0" i="1" smtClean="0">
                        <a:latin typeface="Cambria Math"/>
                      </a:rPr>
                      <m:t>𝛽</m:t>
                    </m:r>
                  </m:oMath>
                </a14:m>
                <a:r>
                  <a:rPr lang="en-US" dirty="0"/>
                  <a:t> is almost the same for most gases</a:t>
                </a:r>
              </a:p>
              <a:p>
                <a:r>
                  <a:rPr lang="en-US" dirty="0"/>
                  <a:t>At low densities, gas molecules are far apart so they don’t interact much</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603" t="-2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77500" lnSpcReduction="20000"/>
              </a:bodyPr>
              <a:lstStyle/>
              <a:p>
                <a:r>
                  <a:rPr lang="en-US" dirty="0"/>
                  <a:t>Ideal Gas Law</a:t>
                </a:r>
              </a:p>
              <a:p>
                <a:pPr lvl="1"/>
                <a14:m>
                  <m:oMath xmlns:m="http://schemas.openxmlformats.org/officeDocument/2006/math">
                    <m:r>
                      <a:rPr lang="en-US" b="0" i="1" smtClean="0">
                        <a:latin typeface="Cambria Math"/>
                      </a:rPr>
                      <m:t>𝑃𝑉</m:t>
                    </m:r>
                    <m:r>
                      <a:rPr lang="en-US" b="0" i="1" smtClean="0">
                        <a:latin typeface="Cambria Math"/>
                      </a:rPr>
                      <m:t>=</m:t>
                    </m:r>
                    <m:r>
                      <a:rPr lang="en-US" b="0" i="1" smtClean="0">
                        <a:latin typeface="Cambria Math"/>
                      </a:rPr>
                      <m:t>𝑁𝑘𝑇</m:t>
                    </m:r>
                  </m:oMath>
                </a14:m>
                <a:endParaRPr lang="en-US" b="0" dirty="0"/>
              </a:p>
              <a:p>
                <a:r>
                  <a:rPr lang="en-US" dirty="0"/>
                  <a:t>Where </a:t>
                </a:r>
              </a:p>
              <a:p>
                <a:pPr lvl="1"/>
                <a:r>
                  <a:rPr lang="en-US" dirty="0"/>
                  <a:t>P = pressure (Pa)</a:t>
                </a:r>
              </a:p>
              <a:p>
                <a:pPr lvl="1"/>
                <a:r>
                  <a:rPr lang="en-US" dirty="0"/>
                  <a:t>V = volume (m</a:t>
                </a:r>
                <a:r>
                  <a:rPr lang="en-US" baseline="30000" dirty="0"/>
                  <a:t>3</a:t>
                </a:r>
                <a:r>
                  <a:rPr lang="en-US" dirty="0"/>
                  <a:t>)</a:t>
                </a:r>
              </a:p>
              <a:p>
                <a:pPr lvl="1"/>
                <a:r>
                  <a:rPr lang="en-US" dirty="0"/>
                  <a:t>N = number of particles (</a:t>
                </a:r>
                <a:r>
                  <a:rPr lang="en-US" dirty="0" err="1"/>
                  <a:t>unitless</a:t>
                </a:r>
                <a:r>
                  <a:rPr lang="en-US" dirty="0"/>
                  <a:t>)</a:t>
                </a:r>
              </a:p>
              <a:p>
                <a:pPr lvl="1"/>
                <a:r>
                  <a:rPr lang="en-US" dirty="0"/>
                  <a:t>k = Boltzmann’s constant = </a:t>
                </a:r>
                <a14:m>
                  <m:oMath xmlns:m="http://schemas.openxmlformats.org/officeDocument/2006/math">
                    <m:r>
                      <a:rPr lang="en-US" i="1" dirty="0" smtClean="0">
                        <a:latin typeface="Cambria Math"/>
                      </a:rPr>
                      <m:t>1.38</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−23</m:t>
                        </m:r>
                      </m:sup>
                    </m:sSup>
                    <m:r>
                      <a:rPr lang="en-US" b="0" i="1" dirty="0" smtClean="0">
                        <a:latin typeface="Cambria Math"/>
                      </a:rPr>
                      <m:t> </m:t>
                    </m:r>
                    <m:r>
                      <a:rPr lang="en-US" i="1" dirty="0" smtClean="0">
                        <a:latin typeface="Cambria Math"/>
                      </a:rPr>
                      <m:t>𝐽</m:t>
                    </m:r>
                    <m:r>
                      <a:rPr lang="en-US" i="1" dirty="0" smtClean="0">
                        <a:latin typeface="Cambria Math"/>
                      </a:rPr>
                      <m:t>/</m:t>
                    </m:r>
                    <m:r>
                      <a:rPr lang="en-US" i="1" dirty="0" smtClean="0">
                        <a:latin typeface="Cambria Math"/>
                      </a:rPr>
                      <m:t>𝐾</m:t>
                    </m:r>
                  </m:oMath>
                </a14:m>
                <a:endParaRPr lang="en-US" dirty="0"/>
              </a:p>
              <a:p>
                <a:pPr lvl="1"/>
                <a:r>
                  <a:rPr lang="en-US" dirty="0"/>
                  <a:t>T = temperature (K)</a:t>
                </a:r>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4"/>
                <a:stretch>
                  <a:fillRect l="-755" t="-2153"/>
                </a:stretch>
              </a:blipFill>
            </p:spPr>
            <p:txBody>
              <a:bodyPr/>
              <a:lstStyle/>
              <a:p>
                <a:r>
                  <a:rPr lang="en-US">
                    <a:noFill/>
                  </a:rPr>
                  <a:t> </a:t>
                </a:r>
              </a:p>
            </p:txBody>
          </p:sp>
        </mc:Fallback>
      </mc:AlternateContent>
    </p:spTree>
    <p:extLst>
      <p:ext uri="{BB962C8B-B14F-4D97-AF65-F5344CB8AC3E}">
        <p14:creationId xmlns:p14="http://schemas.microsoft.com/office/powerpoint/2010/main" val="30326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a:p>
        </p:txBody>
      </p:sp>
      <p:sp>
        <p:nvSpPr>
          <p:cNvPr id="3" name="Content Placeholder 2"/>
          <p:cNvSpPr>
            <a:spLocks noGrp="1"/>
          </p:cNvSpPr>
          <p:nvPr>
            <p:ph sz="quarter" idx="1"/>
          </p:nvPr>
        </p:nvSpPr>
        <p:spPr>
          <a:prstGeom prst="rect">
            <a:avLst/>
          </a:prstGeom>
        </p:spPr>
        <p:txBody>
          <a:bodyPr>
            <a:normAutofit/>
          </a:bodyPr>
          <a:lstStyle/>
          <a:p>
            <a:r>
              <a:rPr lang="en-US" sz="2000" dirty="0"/>
              <a:t>This Slideshow was developed to accompany the textbook</a:t>
            </a:r>
          </a:p>
          <a:p>
            <a:pPr lvl="1"/>
            <a:r>
              <a:rPr lang="en-US" sz="2000" i="1" dirty="0" err="1"/>
              <a:t>OpenStax</a:t>
            </a:r>
            <a:r>
              <a:rPr lang="en-US" sz="2000" i="1" dirty="0"/>
              <a:t> Physics</a:t>
            </a:r>
          </a:p>
          <a:p>
            <a:pPr lvl="2"/>
            <a:r>
              <a:rPr lang="en-US" sz="2000" i="1" dirty="0"/>
              <a:t>Available for free at </a:t>
            </a:r>
            <a:r>
              <a:rPr lang="en-US" sz="2000" i="1" dirty="0">
                <a:hlinkClick r:id="rId2"/>
              </a:rPr>
              <a:t>https://openstaxcollege.org/textbooks/college-physics</a:t>
            </a:r>
            <a:r>
              <a:rPr lang="en-US" sz="2000" i="1" dirty="0"/>
              <a:t> </a:t>
            </a:r>
          </a:p>
          <a:p>
            <a:pPr lvl="1"/>
            <a:r>
              <a:rPr lang="en-US" sz="2000" i="1" dirty="0"/>
              <a:t>By </a:t>
            </a:r>
            <a:r>
              <a:rPr lang="en-US" sz="2000" i="1" dirty="0" err="1"/>
              <a:t>OpenStax</a:t>
            </a:r>
            <a:r>
              <a:rPr lang="en-US" sz="2000" i="1" dirty="0"/>
              <a:t> College and Rice University</a:t>
            </a:r>
          </a:p>
          <a:p>
            <a:pPr lvl="1"/>
            <a:r>
              <a:rPr lang="en-US" sz="2000" i="1" dirty="0"/>
              <a:t>2013 edition</a:t>
            </a:r>
          </a:p>
          <a:p>
            <a:r>
              <a:rPr lang="en-US" sz="2000" dirty="0"/>
              <a:t>Some examples and diagrams are taken from the textbook.</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3"/>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06-02 Ideal Gas Law and Kinetic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Large number of molecules in a sample</a:t>
                </a:r>
              </a:p>
              <a:p>
                <a:r>
                  <a:rPr lang="en-US" dirty="0"/>
                  <a:t>Convenient to have a unit for a large number of things</a:t>
                </a:r>
              </a:p>
              <a:p>
                <a:r>
                  <a:rPr lang="en-US" dirty="0"/>
                  <a:t>Mole (mol) </a:t>
                </a:r>
              </a:p>
              <a:p>
                <a:pPr lvl="1"/>
                <a:r>
                  <a:rPr lang="en-US" dirty="0"/>
                  <a:t>Actually gram-mole</a:t>
                </a:r>
              </a:p>
              <a:p>
                <a:pPr lvl="1"/>
                <a:r>
                  <a:rPr lang="en-US" dirty="0"/>
                  <a:t>Number of atoms of C</a:t>
                </a:r>
                <a:r>
                  <a:rPr lang="en-US" baseline="30000" dirty="0"/>
                  <a:t>12</a:t>
                </a:r>
                <a:r>
                  <a:rPr lang="en-US" dirty="0"/>
                  <a:t> in 12 grams</a:t>
                </a:r>
              </a:p>
              <a:p>
                <a:pPr lvl="1"/>
                <a:r>
                  <a:rPr lang="en-US" dirty="0"/>
                  <a:t>Number of atoms per mole = </a:t>
                </a:r>
                <a14:m>
                  <m:oMath xmlns:m="http://schemas.openxmlformats.org/officeDocument/2006/math">
                    <m:r>
                      <a:rPr lang="en-US" i="1" dirty="0" smtClean="0">
                        <a:latin typeface="Cambria Math"/>
                      </a:rPr>
                      <m:t>6.022</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23</m:t>
                        </m:r>
                      </m:sup>
                    </m:sSup>
                  </m:oMath>
                </a14:m>
                <a:r>
                  <a:rPr lang="en-US" dirty="0"/>
                  <a:t> </a:t>
                </a:r>
              </a:p>
              <a:p>
                <a:pPr lvl="1"/>
                <a:r>
                  <a:rPr lang="en-US" dirty="0"/>
                  <a:t>Avogadro’s number N</a:t>
                </a:r>
                <a:r>
                  <a:rPr lang="en-US" baseline="-25000" dirty="0"/>
                  <a:t>A</a:t>
                </a:r>
                <a:r>
                  <a:rPr lang="en-US" dirty="0"/>
                  <a:t> = </a:t>
                </a:r>
                <a14:m>
                  <m:oMath xmlns:m="http://schemas.openxmlformats.org/officeDocument/2006/math">
                    <m:r>
                      <a:rPr lang="en-US" i="1" dirty="0">
                        <a:latin typeface="Cambria Math"/>
                      </a:rPr>
                      <m:t>6.022×</m:t>
                    </m:r>
                    <m:sSup>
                      <m:sSupPr>
                        <m:ctrlPr>
                          <a:rPr lang="en-US" i="1" dirty="0">
                            <a:latin typeface="Cambria Math" panose="02040503050406030204" pitchFamily="18" charset="0"/>
                          </a:rPr>
                        </m:ctrlPr>
                      </m:sSupPr>
                      <m:e>
                        <m:r>
                          <a:rPr lang="en-US" i="1" dirty="0">
                            <a:latin typeface="Cambria Math"/>
                          </a:rPr>
                          <m:t>10</m:t>
                        </m:r>
                      </m:e>
                      <m:sup>
                        <m:r>
                          <a:rPr lang="en-US" i="1" dirty="0">
                            <a:latin typeface="Cambria Math"/>
                          </a:rPr>
                          <m:t>23</m:t>
                        </m:r>
                      </m:sup>
                    </m:sSup>
                    <m:r>
                      <a:rPr lang="en-US" i="1" dirty="0">
                        <a:latin typeface="Cambria Math"/>
                      </a:rPr>
                      <m:t> </m:t>
                    </m:r>
                    <m:r>
                      <a:rPr lang="en-US" b="0" i="1" dirty="0" smtClean="0">
                        <a:latin typeface="Cambria Math"/>
                      </a:rPr>
                      <m:t>𝑚𝑜</m:t>
                    </m:r>
                    <m:sSup>
                      <m:sSupPr>
                        <m:ctrlPr>
                          <a:rPr lang="en-US" b="0" i="1" dirty="0" smtClean="0">
                            <a:latin typeface="Cambria Math" panose="02040503050406030204" pitchFamily="18" charset="0"/>
                          </a:rPr>
                        </m:ctrlPr>
                      </m:sSupPr>
                      <m:e>
                        <m:r>
                          <a:rPr lang="en-US" b="0" i="1" dirty="0" smtClean="0">
                            <a:latin typeface="Cambria Math"/>
                          </a:rPr>
                          <m:t>𝑙</m:t>
                        </m:r>
                      </m:e>
                      <m:sup>
                        <m:r>
                          <a:rPr lang="en-US" b="0" i="1" dirty="0" smtClean="0">
                            <a:latin typeface="Cambria Math"/>
                          </a:rPr>
                          <m:t>−1</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346"/>
                </a:stretch>
              </a:blipFill>
            </p:spPr>
            <p:txBody>
              <a:bodyPr/>
              <a:lstStyle/>
              <a:p>
                <a:r>
                  <a:rPr lang="en-US">
                    <a:noFill/>
                  </a:rPr>
                  <a:t> </a:t>
                </a:r>
              </a:p>
            </p:txBody>
          </p:sp>
        </mc:Fallback>
      </mc:AlternateContent>
    </p:spTree>
    <p:extLst>
      <p:ext uri="{BB962C8B-B14F-4D97-AF65-F5344CB8AC3E}">
        <p14:creationId xmlns:p14="http://schemas.microsoft.com/office/powerpoint/2010/main" val="21688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06-02 Ideal Gas Law and Kinetic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Number of moles in a sample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𝑛</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𝑁</m:t>
                          </m:r>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𝐴</m:t>
                              </m:r>
                            </m:sub>
                          </m:sSub>
                        </m:den>
                      </m:f>
                    </m:oMath>
                  </m:oMathPara>
                </a14:m>
                <a:endParaRPr lang="en-US" dirty="0"/>
              </a:p>
              <a:p>
                <a:endParaRPr lang="en-US" dirty="0"/>
              </a:p>
              <a:p>
                <a:r>
                  <a:rPr lang="en-US" dirty="0"/>
                  <a:t>Where </a:t>
                </a:r>
              </a:p>
              <a:p>
                <a:pPr lvl="1"/>
                <a:r>
                  <a:rPr lang="en-US" dirty="0"/>
                  <a:t>n = number of moles</a:t>
                </a:r>
              </a:p>
              <a:p>
                <a:pPr lvl="1"/>
                <a:r>
                  <a:rPr lang="en-US" dirty="0"/>
                  <a:t>N = number of particles</a:t>
                </a:r>
              </a:p>
              <a:p>
                <a:pPr lvl="1"/>
                <a:r>
                  <a:rPr lang="en-US" dirty="0"/>
                  <a:t>N</a:t>
                </a:r>
                <a:r>
                  <a:rPr lang="en-US" baseline="-25000" dirty="0"/>
                  <a:t>A</a:t>
                </a:r>
                <a:r>
                  <a:rPr lang="en-US" dirty="0"/>
                  <a:t> = </a:t>
                </a:r>
                <a14:m>
                  <m:oMath xmlns:m="http://schemas.openxmlformats.org/officeDocument/2006/math">
                    <m:r>
                      <a:rPr lang="en-US" i="1" dirty="0" smtClean="0">
                        <a:latin typeface="Cambria Math"/>
                      </a:rPr>
                      <m:t>6.022</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23</m:t>
                        </m:r>
                      </m:sup>
                    </m:sSup>
                    <m:r>
                      <a:rPr lang="en-US" i="1" dirty="0" smtClean="0">
                        <a:latin typeface="Cambria Math"/>
                      </a:rPr>
                      <m:t> </m:t>
                    </m:r>
                    <m:r>
                      <a:rPr lang="en-US" i="1" dirty="0" smtClean="0">
                        <a:latin typeface="Cambria Math"/>
                      </a:rPr>
                      <m:t>𝑚𝑜</m:t>
                    </m:r>
                    <m:sSup>
                      <m:sSupPr>
                        <m:ctrlPr>
                          <a:rPr lang="en-US" b="0" i="1" dirty="0" smtClean="0">
                            <a:latin typeface="Cambria Math" panose="02040503050406030204" pitchFamily="18" charset="0"/>
                          </a:rPr>
                        </m:ctrlPr>
                      </m:sSupPr>
                      <m:e>
                        <m:r>
                          <a:rPr lang="en-US" i="1" dirty="0" smtClean="0">
                            <a:latin typeface="Cambria Math"/>
                          </a:rPr>
                          <m:t>𝑙</m:t>
                        </m:r>
                      </m:e>
                      <m:sup>
                        <m:r>
                          <a:rPr lang="en-US" b="0" i="1" dirty="0" smtClean="0">
                            <a:latin typeface="Cambria Math"/>
                          </a:rPr>
                          <m:t>−1</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346"/>
                </a:stretch>
              </a:blipFill>
            </p:spPr>
            <p:txBody>
              <a:bodyPr/>
              <a:lstStyle/>
              <a:p>
                <a:r>
                  <a:rPr lang="en-US">
                    <a:noFill/>
                  </a:rPr>
                  <a:t> </a:t>
                </a:r>
              </a:p>
            </p:txBody>
          </p:sp>
        </mc:Fallback>
      </mc:AlternateContent>
    </p:spTree>
    <p:extLst>
      <p:ext uri="{BB962C8B-B14F-4D97-AF65-F5344CB8AC3E}">
        <p14:creationId xmlns:p14="http://schemas.microsoft.com/office/powerpoint/2010/main" val="23740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06-02 Ideal Gas Law and Kinetic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Number of moles can be found from mass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𝑛</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𝑚𝑜𝑙𝑎𝑟</m:t>
                          </m:r>
                          <m:r>
                            <a:rPr lang="en-US" b="0" i="1" smtClean="0">
                              <a:latin typeface="Cambria Math"/>
                            </a:rPr>
                            <m:t> </m:t>
                          </m:r>
                          <m:r>
                            <a:rPr lang="en-US" b="0" i="1" smtClean="0">
                              <a:latin typeface="Cambria Math"/>
                            </a:rPr>
                            <m:t>𝑚𝑎𝑠𝑠</m:t>
                          </m:r>
                        </m:den>
                      </m:f>
                    </m:oMath>
                  </m:oMathPara>
                </a14:m>
                <a:endParaRPr lang="en-US" dirty="0"/>
              </a:p>
              <a:p>
                <a:endParaRPr lang="en-US" dirty="0"/>
              </a:p>
              <a:p>
                <a:r>
                  <a:rPr lang="en-US" dirty="0"/>
                  <a:t>Where</a:t>
                </a:r>
              </a:p>
              <a:p>
                <a:pPr lvl="1"/>
                <a:r>
                  <a:rPr lang="en-US" dirty="0"/>
                  <a:t>n = number of moles</a:t>
                </a:r>
              </a:p>
              <a:p>
                <a:pPr lvl="1"/>
                <a:r>
                  <a:rPr lang="en-US" dirty="0"/>
                  <a:t>m = mass of sample</a:t>
                </a:r>
              </a:p>
              <a:p>
                <a:pPr lvl="1"/>
                <a:r>
                  <a:rPr lang="en-US" dirty="0"/>
                  <a:t>Molar mass = same number as atomic mass from periodic table (g/mol)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346" r="-2444"/>
                </a:stretch>
              </a:blipFill>
            </p:spPr>
            <p:txBody>
              <a:bodyPr/>
              <a:lstStyle/>
              <a:p>
                <a:r>
                  <a:rPr lang="en-US">
                    <a:noFill/>
                  </a:rPr>
                  <a:t> </a:t>
                </a:r>
              </a:p>
            </p:txBody>
          </p:sp>
        </mc:Fallback>
      </mc:AlternateContent>
    </p:spTree>
    <p:extLst>
      <p:ext uri="{BB962C8B-B14F-4D97-AF65-F5344CB8AC3E}">
        <p14:creationId xmlns:p14="http://schemas.microsoft.com/office/powerpoint/2010/main" val="13792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06-02 Ideal Gas Law and Kinetic Theory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0000" lnSpcReduction="20000"/>
              </a:bodyPr>
              <a:lstStyle/>
              <a:p>
                <a:r>
                  <a:rPr lang="en-US" dirty="0"/>
                  <a:t>Ideal Gas Law (moles)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𝑃𝑉</m:t>
                      </m:r>
                      <m:r>
                        <a:rPr lang="en-US" b="0" i="1" smtClean="0">
                          <a:latin typeface="Cambria Math"/>
                        </a:rPr>
                        <m:t>=</m:t>
                      </m:r>
                      <m:r>
                        <a:rPr lang="en-US" b="0" i="1" smtClean="0">
                          <a:latin typeface="Cambria Math"/>
                        </a:rPr>
                        <m:t>𝑛𝑅𝑇</m:t>
                      </m:r>
                    </m:oMath>
                  </m:oMathPara>
                </a14:m>
                <a:endParaRPr lang="en-US" dirty="0"/>
              </a:p>
              <a:p>
                <a:r>
                  <a:rPr lang="en-US" dirty="0"/>
                  <a:t>Where </a:t>
                </a:r>
              </a:p>
              <a:p>
                <a:pPr lvl="1"/>
                <a:r>
                  <a:rPr lang="en-US" dirty="0"/>
                  <a:t>P = pressure (Pa)</a:t>
                </a:r>
              </a:p>
              <a:p>
                <a:pPr lvl="1"/>
                <a:r>
                  <a:rPr lang="en-US" dirty="0"/>
                  <a:t>V = volume (m</a:t>
                </a:r>
                <a:r>
                  <a:rPr lang="en-US" baseline="30000" dirty="0"/>
                  <a:t>3</a:t>
                </a:r>
                <a:r>
                  <a:rPr lang="en-US" dirty="0"/>
                  <a:t>)</a:t>
                </a:r>
              </a:p>
              <a:p>
                <a:pPr lvl="1"/>
                <a:r>
                  <a:rPr lang="en-US" dirty="0"/>
                  <a:t>n = number of moles (</a:t>
                </a:r>
                <a:r>
                  <a:rPr lang="en-US" dirty="0" err="1"/>
                  <a:t>mol</a:t>
                </a:r>
                <a:r>
                  <a:rPr lang="en-US" dirty="0"/>
                  <a:t>)</a:t>
                </a:r>
              </a:p>
              <a:p>
                <a:pPr lvl="1"/>
                <a:r>
                  <a:rPr lang="en-US" dirty="0"/>
                  <a:t>R = universal gas constant (8.31 J/(</a:t>
                </a:r>
                <a:r>
                  <a:rPr lang="en-US" dirty="0" err="1"/>
                  <a:t>mol</a:t>
                </a:r>
                <a:r>
                  <a:rPr lang="en-US" dirty="0"/>
                  <a:t> K))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𝐴</m:t>
                        </m:r>
                      </m:sub>
                    </m:sSub>
                    <m:r>
                      <a:rPr lang="en-US" b="0" i="1" smtClean="0">
                        <a:latin typeface="Cambria Math"/>
                      </a:rPr>
                      <m:t>𝑘</m:t>
                    </m:r>
                  </m:oMath>
                </a14:m>
                <a:endParaRPr lang="en-US" dirty="0"/>
              </a:p>
              <a:p>
                <a:pPr lvl="1"/>
                <a:r>
                  <a:rPr lang="en-US" dirty="0"/>
                  <a:t>T = temperature (K)</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603" t="-2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70000" lnSpcReduction="20000"/>
              </a:bodyPr>
              <a:lstStyle/>
              <a:p>
                <a:r>
                  <a:rPr lang="en-US" dirty="0"/>
                  <a:t>PV is energy</a:t>
                </a:r>
              </a:p>
              <a:p>
                <a:pPr lvl="1"/>
                <a14:m>
                  <m:oMath xmlns:m="http://schemas.openxmlformats.org/officeDocument/2006/math">
                    <m:r>
                      <a:rPr lang="en-US" i="1" dirty="0" smtClean="0">
                        <a:latin typeface="Cambria Math"/>
                      </a:rPr>
                      <m:t>𝑃</m:t>
                    </m:r>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𝐹</m:t>
                        </m:r>
                      </m:num>
                      <m:den>
                        <m:r>
                          <a:rPr lang="en-US" i="1" dirty="0" smtClean="0">
                            <a:latin typeface="Cambria Math"/>
                          </a:rPr>
                          <m:t>𝐴</m:t>
                        </m:r>
                      </m:den>
                    </m:f>
                  </m:oMath>
                </a14:m>
                <a:endParaRPr lang="en-US" dirty="0"/>
              </a:p>
              <a:p>
                <a:pPr lvl="1"/>
                <a14:m>
                  <m:oMath xmlns:m="http://schemas.openxmlformats.org/officeDocument/2006/math">
                    <m:r>
                      <a:rPr lang="en-US" i="1" dirty="0" smtClean="0">
                        <a:latin typeface="Cambria Math"/>
                      </a:rPr>
                      <m:t>𝑉</m:t>
                    </m:r>
                    <m:r>
                      <a:rPr lang="en-US" i="1" dirty="0" smtClean="0">
                        <a:latin typeface="Cambria Math"/>
                      </a:rPr>
                      <m:t>=</m:t>
                    </m:r>
                    <m:r>
                      <a:rPr lang="en-US" i="1" dirty="0" smtClean="0">
                        <a:latin typeface="Cambria Math"/>
                      </a:rPr>
                      <m:t>𝐴</m:t>
                    </m:r>
                    <m:r>
                      <a:rPr lang="en-US" b="0" i="1" dirty="0" smtClean="0">
                        <a:latin typeface="Cambria Math"/>
                      </a:rPr>
                      <m:t>⋅</m:t>
                    </m:r>
                    <m:r>
                      <a:rPr lang="en-US" b="0" i="1" dirty="0" smtClean="0">
                        <a:latin typeface="Cambria Math"/>
                      </a:rPr>
                      <m:t>𝑑</m:t>
                    </m:r>
                  </m:oMath>
                </a14:m>
                <a:endParaRPr lang="en-US" b="0" dirty="0"/>
              </a:p>
              <a:p>
                <a:pPr lvl="1"/>
                <a14:m>
                  <m:oMath xmlns:m="http://schemas.openxmlformats.org/officeDocument/2006/math">
                    <m:r>
                      <a:rPr lang="en-US" b="0" i="1" smtClean="0">
                        <a:latin typeface="Cambria Math"/>
                      </a:rPr>
                      <m:t>𝑃𝑉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𝐹</m:t>
                        </m:r>
                      </m:num>
                      <m:den>
                        <m:r>
                          <a:rPr lang="en-US" b="0" i="1" smtClean="0">
                            <a:latin typeface="Cambria Math"/>
                          </a:rPr>
                          <m:t>𝐴</m:t>
                        </m:r>
                      </m:den>
                    </m:f>
                    <m:r>
                      <a:rPr lang="en-US" b="0" i="1" smtClean="0">
                        <a:latin typeface="Cambria Math"/>
                      </a:rPr>
                      <m:t>𝐴</m:t>
                    </m:r>
                    <m:r>
                      <a:rPr lang="en-US" b="0" i="1" smtClean="0">
                        <a:latin typeface="Cambria Math"/>
                      </a:rPr>
                      <m:t>⋅</m:t>
                    </m:r>
                    <m:r>
                      <a:rPr lang="en-US" b="0" i="1" smtClean="0">
                        <a:latin typeface="Cambria Math"/>
                      </a:rPr>
                      <m:t>𝑑</m:t>
                    </m:r>
                    <m:r>
                      <a:rPr lang="en-US" b="0" i="1" smtClean="0">
                        <a:latin typeface="Cambria Math"/>
                      </a:rPr>
                      <m:t>=</m:t>
                    </m:r>
                    <m:r>
                      <a:rPr lang="en-US" b="0" i="1" smtClean="0">
                        <a:latin typeface="Cambria Math"/>
                      </a:rPr>
                      <m:t>𝐹𝑑</m:t>
                    </m:r>
                    <m:r>
                      <a:rPr lang="en-US" b="0" i="1" smtClean="0">
                        <a:latin typeface="Cambria Math"/>
                      </a:rPr>
                      <m:t>=</m:t>
                    </m:r>
                    <m:r>
                      <a:rPr lang="en-US" b="0" i="1" smtClean="0">
                        <a:latin typeface="Cambria Math"/>
                      </a:rPr>
                      <m:t>𝑒𝑛𝑒𝑟𝑔𝑦</m:t>
                    </m:r>
                  </m:oMath>
                </a14:m>
                <a:endParaRPr lang="en-US" b="0" dirty="0"/>
              </a:p>
              <a:p>
                <a:r>
                  <a:rPr lang="en-US" dirty="0" err="1"/>
                  <a:t>nRT</a:t>
                </a:r>
                <a:r>
                  <a:rPr lang="en-US" dirty="0"/>
                  <a:t> or </a:t>
                </a:r>
                <a:r>
                  <a:rPr lang="en-US" dirty="0" err="1"/>
                  <a:t>NkT</a:t>
                </a:r>
                <a:r>
                  <a:rPr lang="en-US" dirty="0"/>
                  <a:t> is energy too</a:t>
                </a:r>
              </a:p>
              <a:p>
                <a:pPr lvl="1"/>
                <a:r>
                  <a:rPr lang="en-US" dirty="0"/>
                  <a:t>N and k are just numbers, so T must be energy</a:t>
                </a:r>
              </a:p>
              <a:p>
                <a:pPr lvl="1"/>
                <a:r>
                  <a:rPr lang="en-US" dirty="0"/>
                  <a:t>T is average KE of molecules</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4"/>
                <a:stretch>
                  <a:fillRect l="-755" t="-2961" r="-3776" b="-2153"/>
                </a:stretch>
              </a:blipFill>
            </p:spPr>
            <p:txBody>
              <a:bodyPr/>
              <a:lstStyle/>
              <a:p>
                <a:r>
                  <a:rPr lang="en-US">
                    <a:noFill/>
                  </a:rPr>
                  <a:t> </a:t>
                </a:r>
              </a:p>
            </p:txBody>
          </p:sp>
        </mc:Fallback>
      </mc:AlternateContent>
    </p:spTree>
    <p:extLst>
      <p:ext uri="{BB962C8B-B14F-4D97-AF65-F5344CB8AC3E}">
        <p14:creationId xmlns:p14="http://schemas.microsoft.com/office/powerpoint/2010/main" val="2654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06-02 Ideal Gas Law and Kinetic Theory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52400" y="1257300"/>
                <a:ext cx="4038600" cy="3394710"/>
              </a:xfrm>
            </p:spPr>
            <p:txBody>
              <a:bodyPr>
                <a:normAutofit fontScale="77500" lnSpcReduction="20000"/>
              </a:bodyPr>
              <a:lstStyle/>
              <a:p>
                <a14:m>
                  <m:oMath xmlns:m="http://schemas.openxmlformats.org/officeDocument/2006/math">
                    <m:r>
                      <a:rPr lang="en-US" b="0" i="1" smtClean="0">
                        <a:latin typeface="Cambria Math"/>
                      </a:rPr>
                      <m:t>𝑃𝑉</m:t>
                    </m:r>
                    <m:r>
                      <a:rPr lang="en-US" b="0" i="1" smtClean="0">
                        <a:latin typeface="Cambria Math"/>
                      </a:rPr>
                      <m:t>=</m:t>
                    </m:r>
                    <m:r>
                      <a:rPr lang="en-US" b="0" i="1" smtClean="0">
                        <a:latin typeface="Cambria Math"/>
                      </a:rPr>
                      <m:t>𝑁𝑘𝑇</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r>
                      <a:rPr lang="en-US" b="0" i="1" smtClean="0">
                        <a:latin typeface="Cambria Math"/>
                      </a:rPr>
                      <m:t>𝑁𝑚</m:t>
                    </m:r>
                    <m:sSup>
                      <m:sSupPr>
                        <m:ctrlPr>
                          <a:rPr lang="en-US" b="0" i="1" smtClean="0">
                            <a:latin typeface="Cambria Math" panose="02040503050406030204" pitchFamily="18" charset="0"/>
                          </a:rPr>
                        </m:ctrlPr>
                      </m:sSupPr>
                      <m:e>
                        <m:bar>
                          <m:barPr>
                            <m:pos m:val="top"/>
                            <m:ctrlPr>
                              <a:rPr lang="en-US" b="0" i="1" smtClean="0">
                                <a:latin typeface="Cambria Math" panose="02040503050406030204" pitchFamily="18" charset="0"/>
                              </a:rPr>
                            </m:ctrlPr>
                          </m:barPr>
                          <m:e>
                            <m:r>
                              <a:rPr lang="en-US" b="0" i="1" smtClean="0">
                                <a:latin typeface="Cambria Math"/>
                              </a:rPr>
                              <m:t>𝑣</m:t>
                            </m:r>
                          </m:e>
                        </m:bar>
                      </m:e>
                      <m:sup>
                        <m:r>
                          <a:rPr lang="en-US" b="0" i="1" smtClean="0">
                            <a:latin typeface="Cambria Math"/>
                          </a:rPr>
                          <m:t>2</m:t>
                        </m:r>
                      </m:sup>
                    </m:sSup>
                  </m:oMath>
                </a14:m>
                <a:endParaRPr lang="en-US" b="0" dirty="0"/>
              </a:p>
              <a:p>
                <a:endParaRPr lang="en-US" dirty="0"/>
              </a:p>
              <a:p>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a:rPr>
                          <m:t>𝐾𝐸</m:t>
                        </m:r>
                      </m:e>
                    </m:ba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p>
                      <m:sSupPr>
                        <m:ctrlPr>
                          <a:rPr lang="en-US" b="0" i="1" smtClean="0">
                            <a:latin typeface="Cambria Math" panose="02040503050406030204" pitchFamily="18" charset="0"/>
                          </a:rPr>
                        </m:ctrlPr>
                      </m:sSupPr>
                      <m:e>
                        <m:bar>
                          <m:barPr>
                            <m:pos m:val="top"/>
                            <m:ctrlPr>
                              <a:rPr lang="en-US" b="0" i="1" smtClean="0">
                                <a:latin typeface="Cambria Math" panose="02040503050406030204" pitchFamily="18" charset="0"/>
                              </a:rPr>
                            </m:ctrlPr>
                          </m:barPr>
                          <m:e>
                            <m:r>
                              <a:rPr lang="en-US" b="0" i="1" smtClean="0">
                                <a:latin typeface="Cambria Math"/>
                              </a:rPr>
                              <m:t>𝑣</m:t>
                            </m:r>
                          </m:e>
                        </m:bar>
                      </m:e>
                      <m:sup>
                        <m:r>
                          <a:rPr lang="en-US" b="0" i="1" smtClean="0">
                            <a:latin typeface="Cambria Math"/>
                          </a:rPr>
                          <m:t>2</m:t>
                        </m:r>
                      </m:sup>
                    </m:s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3</m:t>
                        </m:r>
                      </m:num>
                      <m:den>
                        <m:r>
                          <a:rPr lang="en-US" b="0" i="1" smtClean="0">
                            <a:latin typeface="Cambria Math"/>
                          </a:rPr>
                          <m:t>2</m:t>
                        </m:r>
                      </m:den>
                    </m:f>
                    <m:r>
                      <a:rPr lang="en-US" b="0" i="1" smtClean="0">
                        <a:latin typeface="Cambria Math"/>
                      </a:rPr>
                      <m:t>𝑘𝑇</m:t>
                    </m:r>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𝑟𝑚𝑠</m:t>
                        </m:r>
                      </m:sub>
                    </m:sSub>
                    <m:r>
                      <a:rPr lang="en-US" b="0" i="1" smtClean="0">
                        <a:latin typeface="Cambria Math"/>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3</m:t>
                            </m:r>
                            <m:r>
                              <a:rPr lang="en-US" b="0" i="1" smtClean="0">
                                <a:latin typeface="Cambria Math"/>
                              </a:rPr>
                              <m:t>𝑘𝑇</m:t>
                            </m:r>
                          </m:num>
                          <m:den>
                            <m:r>
                              <a:rPr lang="en-US" b="0" i="1" smtClean="0">
                                <a:latin typeface="Cambria Math"/>
                              </a:rPr>
                              <m:t>𝑚</m:t>
                            </m:r>
                          </m:den>
                        </m:f>
                      </m:e>
                    </m:rad>
                  </m:oMath>
                </a14:m>
                <a:endParaRPr lang="en-US" dirty="0"/>
              </a:p>
              <a:p>
                <a:pPr lvl="1"/>
                <a:r>
                  <a:rPr lang="en-US" dirty="0"/>
                  <a:t>Not all the molecules go the same speed</a:t>
                </a:r>
              </a:p>
              <a:p>
                <a:pPr lvl="1"/>
                <a:r>
                  <a:rPr lang="en-US" dirty="0"/>
                  <a:t>Higher T, means higher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𝑟𝑚𝑠</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52400" y="1676400"/>
                <a:ext cx="4038600" cy="4526280"/>
              </a:xfrm>
              <a:blipFill rotWithShape="1">
                <a:blip r:embed="rId3"/>
                <a:stretch>
                  <a:fillRect/>
                </a:stretch>
              </a:blipFill>
            </p:spPr>
            <p:txBody>
              <a:bodyPr/>
              <a:lstStyle/>
              <a:p>
                <a:r>
                  <a:rPr lang="en-US">
                    <a:noFill/>
                  </a:rPr>
                  <a:t> </a:t>
                </a:r>
              </a:p>
            </p:txBody>
          </p:sp>
        </mc:Fallback>
      </mc:AlternateContent>
      <p:pic>
        <p:nvPicPr>
          <p:cNvPr id="7" name="Picture 3"/>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20776"/>
          <a:stretch/>
        </p:blipFill>
        <p:spPr bwMode="auto">
          <a:xfrm>
            <a:off x="4176657" y="1257301"/>
            <a:ext cx="4967345" cy="361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1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06-02 Ideal Gas Law and Kinetic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An apartment has a living room whose dimensions are 2.5 m × 4.0 m × 5.0 m.  Assume that the air in the room is composed of 79% nitrogen (N</a:t>
                </a:r>
                <a:r>
                  <a:rPr lang="en-US" baseline="-25000" dirty="0"/>
                  <a:t>2</a:t>
                </a:r>
                <a:r>
                  <a:rPr lang="en-US" dirty="0"/>
                  <a:t>) and 21% (O</a:t>
                </a:r>
                <a:r>
                  <a:rPr lang="en-US" baseline="-25000" dirty="0"/>
                  <a:t>2</a:t>
                </a:r>
                <a:r>
                  <a:rPr lang="en-US" dirty="0"/>
                  <a:t>).  At a temperature of 22 °C and a pressure of </a:t>
                </a:r>
                <a14:m>
                  <m:oMath xmlns:m="http://schemas.openxmlformats.org/officeDocument/2006/math">
                    <m:r>
                      <a:rPr lang="en-US" i="1" dirty="0" smtClean="0">
                        <a:latin typeface="Cambria Math"/>
                      </a:rPr>
                      <m:t>1.01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5</m:t>
                        </m:r>
                      </m:sup>
                    </m:sSup>
                  </m:oMath>
                </a14:m>
                <a:r>
                  <a:rPr lang="en-US" dirty="0"/>
                  <a:t> Pa, what is the mass of the air?</a:t>
                </a:r>
              </a:p>
              <a:p>
                <a:r>
                  <a:rPr lang="en-US" dirty="0"/>
                  <a:t>m = 59430 g </a:t>
                </a:r>
              </a:p>
              <a:p>
                <a:pPr lvl="1"/>
                <a:r>
                  <a:rPr lang="en-US" dirty="0"/>
                  <a:t>59.4 kg = 131 lbs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3058" r="-1185"/>
                </a:stretch>
              </a:blipFill>
            </p:spPr>
            <p:txBody>
              <a:bodyPr/>
              <a:lstStyle/>
              <a:p>
                <a:r>
                  <a:rPr lang="en-US">
                    <a:noFill/>
                  </a:rPr>
                  <a:t> </a:t>
                </a:r>
              </a:p>
            </p:txBody>
          </p:sp>
        </mc:Fallback>
      </mc:AlternateContent>
      <p:pic>
        <p:nvPicPr>
          <p:cNvPr id="51202" name="Picture 2" descr="C:\Documents and Settings\rwright.INSIDE\Local Settings\Temporary Internet Files\Content.IE5\WPB2J78M\MPj04305590000[1].jpg"/>
          <p:cNvPicPr>
            <a:picLocks noChangeAspect="1" noChangeArrowheads="1"/>
          </p:cNvPicPr>
          <p:nvPr/>
        </p:nvPicPr>
        <p:blipFill>
          <a:blip r:embed="rId4" cstate="print"/>
          <a:srcRect/>
          <a:stretch>
            <a:fillRect/>
          </a:stretch>
        </p:blipFill>
        <p:spPr bwMode="auto">
          <a:xfrm>
            <a:off x="5791200" y="3469720"/>
            <a:ext cx="3352800" cy="1673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0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06-02 Ideal Gas Law and Kinetic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Helium, a monatomic gas, fills a 0.010-m</a:t>
                </a:r>
                <a:r>
                  <a:rPr lang="en-US" baseline="30000" dirty="0"/>
                  <a:t>3</a:t>
                </a:r>
                <a:r>
                  <a:rPr lang="en-US" dirty="0"/>
                  <a:t> container.  The pressure of the gas is </a:t>
                </a:r>
                <a14:m>
                  <m:oMath xmlns:m="http://schemas.openxmlformats.org/officeDocument/2006/math">
                    <m:r>
                      <a:rPr lang="en-US" i="1" dirty="0" smtClean="0">
                        <a:latin typeface="Cambria Math"/>
                      </a:rPr>
                      <m:t>6.2</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5</m:t>
                        </m:r>
                      </m:sup>
                    </m:sSup>
                  </m:oMath>
                </a14:m>
                <a:r>
                  <a:rPr lang="en-US" dirty="0"/>
                  <a:t> Pa.</a:t>
                </a:r>
              </a:p>
              <a:p>
                <a:pPr lvl="1"/>
                <a:r>
                  <a:rPr lang="en-US" dirty="0"/>
                  <a:t>If there are 3 mol of gas, what is the temperature of the gas?  </a:t>
                </a:r>
              </a:p>
              <a:p>
                <a:pPr lvl="2"/>
                <a:r>
                  <a:rPr lang="en-US" dirty="0"/>
                  <a:t>T = 249 K</a:t>
                </a:r>
              </a:p>
              <a:p>
                <a:pPr lvl="1"/>
                <a:r>
                  <a:rPr lang="en-US" dirty="0"/>
                  <a:t>What is the </a:t>
                </a:r>
                <a:r>
                  <a:rPr lang="en-US" dirty="0" err="1"/>
                  <a:t>v</a:t>
                </a:r>
                <a:r>
                  <a:rPr lang="en-US" baseline="-25000" dirty="0" err="1"/>
                  <a:t>rms</a:t>
                </a:r>
                <a:r>
                  <a:rPr lang="en-US" dirty="0"/>
                  <a:t>?</a:t>
                </a:r>
              </a:p>
              <a:p>
                <a:pPr lvl="2"/>
                <a:r>
                  <a:rPr lang="en-US" dirty="0" err="1"/>
                  <a:t>v</a:t>
                </a:r>
                <a:r>
                  <a:rPr lang="en-US" baseline="-25000" dirty="0" err="1"/>
                  <a:t>rms</a:t>
                </a:r>
                <a:r>
                  <a:rPr lang="en-US" baseline="-25000" dirty="0"/>
                  <a:t> </a:t>
                </a:r>
                <a:r>
                  <a:rPr lang="en-US" dirty="0"/>
                  <a:t>= 1240 m/s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44" t="-1978" r="-2444" b="-1978"/>
                </a:stretch>
              </a:blipFill>
            </p:spPr>
            <p:txBody>
              <a:bodyPr/>
              <a:lstStyle/>
              <a:p>
                <a:r>
                  <a:rPr lang="en-US">
                    <a:noFill/>
                  </a:rPr>
                  <a:t> </a:t>
                </a:r>
              </a:p>
            </p:txBody>
          </p:sp>
        </mc:Fallback>
      </mc:AlternateContent>
      <p:pic>
        <p:nvPicPr>
          <p:cNvPr id="49155" name="Picture 3" descr="C:\Documents and Settings\rwright.INSIDE\Local Settings\Temporary Internet Files\Content.IE5\WPB2J78M\MCj02871090000[1].wmf"/>
          <p:cNvPicPr>
            <a:picLocks noChangeAspect="1" noChangeArrowheads="1"/>
          </p:cNvPicPr>
          <p:nvPr/>
        </p:nvPicPr>
        <p:blipFill>
          <a:blip r:embed="rId4" cstate="print"/>
          <a:srcRect/>
          <a:stretch>
            <a:fillRect/>
          </a:stretch>
        </p:blipFill>
        <p:spPr bwMode="auto">
          <a:xfrm>
            <a:off x="7365151" y="3112663"/>
            <a:ext cx="1747319" cy="1649994"/>
          </a:xfrm>
          <a:prstGeom prst="rect">
            <a:avLst/>
          </a:prstGeom>
          <a:noFill/>
        </p:spPr>
      </p:pic>
    </p:spTree>
    <p:extLst>
      <p:ext uri="{BB962C8B-B14F-4D97-AF65-F5344CB8AC3E}">
        <p14:creationId xmlns:p14="http://schemas.microsoft.com/office/powerpoint/2010/main" val="42247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06-02 Homework</a:t>
            </a:r>
          </a:p>
        </p:txBody>
      </p:sp>
      <p:sp>
        <p:nvSpPr>
          <p:cNvPr id="6" name="Content Placeholder 5"/>
          <p:cNvSpPr>
            <a:spLocks noGrp="1"/>
          </p:cNvSpPr>
          <p:nvPr>
            <p:ph sz="half" idx="1"/>
          </p:nvPr>
        </p:nvSpPr>
        <p:spPr>
          <a:xfrm>
            <a:off x="228600" y="1234440"/>
            <a:ext cx="4267200" cy="3394710"/>
          </a:xfrm>
        </p:spPr>
        <p:txBody>
          <a:bodyPr>
            <a:normAutofit/>
          </a:bodyPr>
          <a:lstStyle/>
          <a:p>
            <a:r>
              <a:rPr lang="en-US" dirty="0"/>
              <a:t>Ideally you should be able to answer these questions</a:t>
            </a:r>
          </a:p>
          <a:p>
            <a:endParaRPr lang="en-US" dirty="0"/>
          </a:p>
          <a:p>
            <a:r>
              <a:rPr lang="en-US" dirty="0"/>
              <a:t>Read 13.5, 13.6</a:t>
            </a:r>
          </a:p>
        </p:txBody>
      </p:sp>
      <p:sp>
        <p:nvSpPr>
          <p:cNvPr id="7" name="Content Placeholder 6"/>
          <p:cNvSpPr>
            <a:spLocks noGrp="1"/>
          </p:cNvSpPr>
          <p:nvPr>
            <p:ph sz="half" idx="2"/>
          </p:nvPr>
        </p:nvSpPr>
        <p:spPr>
          <a:xfrm>
            <a:off x="4648200" y="1234440"/>
            <a:ext cx="4267200" cy="3394710"/>
          </a:xfrm>
        </p:spPr>
        <p:txBody>
          <a:bodyPr>
            <a:normAutofit/>
          </a:bodyPr>
          <a:lstStyle/>
          <a:p>
            <a:endParaRPr lang="en-US" dirty="0"/>
          </a:p>
        </p:txBody>
      </p:sp>
    </p:spTree>
    <p:extLst>
      <p:ext uri="{BB962C8B-B14F-4D97-AF65-F5344CB8AC3E}">
        <p14:creationId xmlns:p14="http://schemas.microsoft.com/office/powerpoint/2010/main" val="226954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0264-DE34-4915-911A-8F350D8A25FB}"/>
              </a:ext>
            </a:extLst>
          </p:cNvPr>
          <p:cNvSpPr>
            <a:spLocks noGrp="1"/>
          </p:cNvSpPr>
          <p:nvPr>
            <p:ph type="title"/>
          </p:nvPr>
        </p:nvSpPr>
        <p:spPr/>
        <p:txBody>
          <a:bodyPr/>
          <a:lstStyle/>
          <a:p>
            <a:r>
              <a:rPr lang="en-US" dirty="0">
                <a:effectLst/>
              </a:rPr>
              <a:t>06-03 Phase Changes and Humidity</a:t>
            </a:r>
            <a:endParaRPr lang="en-US" dirty="0"/>
          </a:p>
        </p:txBody>
      </p:sp>
      <p:sp>
        <p:nvSpPr>
          <p:cNvPr id="3" name="Text Placeholder 2">
            <a:extLst>
              <a:ext uri="{FF2B5EF4-FFF2-40B4-BE49-F238E27FC236}">
                <a16:creationId xmlns:a16="http://schemas.microsoft.com/office/drawing/2014/main" id="{A1F7DE82-4034-4C8F-8E86-F93B4A2F4A2F}"/>
              </a:ext>
            </a:extLst>
          </p:cNvPr>
          <p:cNvSpPr>
            <a:spLocks noGrp="1"/>
          </p:cNvSpPr>
          <p:nvPr>
            <p:ph type="body" idx="1"/>
          </p:nvPr>
        </p:nvSpPr>
        <p:spPr/>
        <p:txBody>
          <a:bodyPr>
            <a:normAutofit fontScale="92500" lnSpcReduction="10000"/>
          </a:bodyPr>
          <a:lstStyle/>
          <a:p>
            <a:r>
              <a:rPr lang="en-US" dirty="0"/>
              <a:t>In this lesson you will…</a:t>
            </a:r>
          </a:p>
          <a:p>
            <a:r>
              <a:rPr lang="en-US" dirty="0"/>
              <a:t>• Interpret a phase diagram.</a:t>
            </a:r>
          </a:p>
          <a:p>
            <a:r>
              <a:rPr lang="en-US" dirty="0"/>
              <a:t>• Identify and describe the triple point of a gas from its phase diagram.</a:t>
            </a:r>
          </a:p>
          <a:p>
            <a:r>
              <a:rPr lang="en-US" dirty="0"/>
              <a:t>• Describe the state of equilibrium between a liquid and a gas, a liquid and a solid, and a gas and a solid.</a:t>
            </a:r>
          </a:p>
          <a:p>
            <a:r>
              <a:rPr lang="en-US" dirty="0"/>
              <a:t>• Explain the relationship between vapor pressure of water and the capacity of air to hold water vapor.</a:t>
            </a:r>
          </a:p>
          <a:p>
            <a:r>
              <a:rPr lang="en-US" dirty="0"/>
              <a:t>• Explain the relationship between relative humidity and partial pressure of water vapor in the air.</a:t>
            </a:r>
          </a:p>
          <a:p>
            <a:r>
              <a:rPr lang="en-US" dirty="0"/>
              <a:t>• Calculate vapor density using vapor pressure.</a:t>
            </a:r>
          </a:p>
          <a:p>
            <a:r>
              <a:rPr lang="en-US" dirty="0"/>
              <a:t>• Calculate humidity and dew point.</a:t>
            </a:r>
          </a:p>
        </p:txBody>
      </p:sp>
    </p:spTree>
    <p:extLst>
      <p:ext uri="{BB962C8B-B14F-4D97-AF65-F5344CB8AC3E}">
        <p14:creationId xmlns:p14="http://schemas.microsoft.com/office/powerpoint/2010/main" val="374178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06-03 Phase Changes and Humidity</a:t>
            </a:r>
            <a:endParaRPr lang="en-US" sz="3600" dirty="0"/>
          </a:p>
        </p:txBody>
      </p:sp>
      <p:sp>
        <p:nvSpPr>
          <p:cNvPr id="3" name="Content Placeholder 2"/>
          <p:cNvSpPr>
            <a:spLocks noGrp="1"/>
          </p:cNvSpPr>
          <p:nvPr>
            <p:ph sz="half" idx="1"/>
          </p:nvPr>
        </p:nvSpPr>
        <p:spPr/>
        <p:txBody>
          <a:bodyPr>
            <a:normAutofit fontScale="62500" lnSpcReduction="20000"/>
          </a:bodyPr>
          <a:lstStyle/>
          <a:p>
            <a:pPr>
              <a:lnSpc>
                <a:spcPct val="120000"/>
              </a:lnSpc>
            </a:pPr>
            <a:r>
              <a:rPr lang="en-US" dirty="0"/>
              <a:t>Do the lab handout</a:t>
            </a:r>
          </a:p>
          <a:p>
            <a:pPr>
              <a:lnSpc>
                <a:spcPct val="120000"/>
              </a:lnSpc>
            </a:pPr>
            <a:endParaRPr lang="en-US" dirty="0"/>
          </a:p>
          <a:p>
            <a:pPr lvl="0">
              <a:lnSpc>
                <a:spcPct val="120000"/>
              </a:lnSpc>
            </a:pPr>
            <a:r>
              <a:rPr lang="en-US" dirty="0"/>
              <a:t>Fill the flask about 1/3 full of water.</a:t>
            </a:r>
          </a:p>
          <a:p>
            <a:pPr lvl="0">
              <a:lnSpc>
                <a:spcPct val="120000"/>
              </a:lnSpc>
            </a:pPr>
            <a:r>
              <a:rPr lang="en-US" dirty="0"/>
              <a:t>Put the flask on the heat source and bring the water to a boil.</a:t>
            </a:r>
          </a:p>
          <a:p>
            <a:pPr lvl="0">
              <a:lnSpc>
                <a:spcPct val="120000"/>
              </a:lnSpc>
            </a:pPr>
            <a:r>
              <a:rPr lang="en-US" dirty="0"/>
              <a:t>After the water has been boiling enough to fill the top of the flask with steam, put the stopper on the flask (it will not stay because the steam is escaping).</a:t>
            </a:r>
          </a:p>
          <a:p>
            <a:pPr>
              <a:lnSpc>
                <a:spcPct val="120000"/>
              </a:lnSpc>
            </a:pPr>
            <a:r>
              <a:rPr lang="en-US" dirty="0"/>
              <a:t>Remove the flask from the heat (with the stopper still on).</a:t>
            </a:r>
          </a:p>
        </p:txBody>
      </p:sp>
      <p:sp>
        <p:nvSpPr>
          <p:cNvPr id="4" name="Content Placeholder 3"/>
          <p:cNvSpPr>
            <a:spLocks noGrp="1"/>
          </p:cNvSpPr>
          <p:nvPr>
            <p:ph sz="half" idx="2"/>
          </p:nvPr>
        </p:nvSpPr>
        <p:spPr/>
        <p:txBody>
          <a:bodyPr>
            <a:normAutofit fontScale="62500" lnSpcReduction="20000"/>
          </a:bodyPr>
          <a:lstStyle/>
          <a:p>
            <a:pPr>
              <a:lnSpc>
                <a:spcPct val="120000"/>
              </a:lnSpc>
            </a:pPr>
            <a:r>
              <a:rPr lang="en-US" dirty="0"/>
              <a:t>When the water quits boiling, put the flask in the cool water. Watch the water in the flask.</a:t>
            </a:r>
          </a:p>
          <a:p>
            <a:pPr>
              <a:lnSpc>
                <a:spcPct val="120000"/>
              </a:lnSpc>
            </a:pPr>
            <a:r>
              <a:rPr lang="en-US" dirty="0"/>
              <a:t>What happens to the water in the flask?</a:t>
            </a:r>
          </a:p>
          <a:p>
            <a:pPr>
              <a:lnSpc>
                <a:spcPct val="120000"/>
              </a:lnSpc>
            </a:pPr>
            <a:r>
              <a:rPr lang="en-US" dirty="0"/>
              <a:t>How could that happen when the water is cooler? </a:t>
            </a:r>
          </a:p>
        </p:txBody>
      </p:sp>
    </p:spTree>
    <p:extLst>
      <p:ext uri="{BB962C8B-B14F-4D97-AF65-F5344CB8AC3E}">
        <p14:creationId xmlns:p14="http://schemas.microsoft.com/office/powerpoint/2010/main" val="306377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827A-29C8-488A-9380-1B6C046CFE67}"/>
              </a:ext>
            </a:extLst>
          </p:cNvPr>
          <p:cNvSpPr>
            <a:spLocks noGrp="1"/>
          </p:cNvSpPr>
          <p:nvPr>
            <p:ph type="title"/>
          </p:nvPr>
        </p:nvSpPr>
        <p:spPr/>
        <p:txBody>
          <a:bodyPr/>
          <a:lstStyle/>
          <a:p>
            <a:r>
              <a:rPr lang="en-US" dirty="0"/>
              <a:t>06-01 Temperature and Thermal Expansion</a:t>
            </a:r>
          </a:p>
        </p:txBody>
      </p:sp>
      <p:sp>
        <p:nvSpPr>
          <p:cNvPr id="3" name="Text Placeholder 2">
            <a:extLst>
              <a:ext uri="{FF2B5EF4-FFF2-40B4-BE49-F238E27FC236}">
                <a16:creationId xmlns:a16="http://schemas.microsoft.com/office/drawing/2014/main" id="{06048B14-7C1A-4523-80F9-47E8A5C16C7D}"/>
              </a:ext>
            </a:extLst>
          </p:cNvPr>
          <p:cNvSpPr>
            <a:spLocks noGrp="1"/>
          </p:cNvSpPr>
          <p:nvPr>
            <p:ph type="body" idx="1"/>
          </p:nvPr>
        </p:nvSpPr>
        <p:spPr/>
        <p:txBody>
          <a:bodyPr>
            <a:normAutofit fontScale="92500" lnSpcReduction="10000"/>
          </a:bodyPr>
          <a:lstStyle/>
          <a:p>
            <a:r>
              <a:rPr lang="en-US" dirty="0"/>
              <a:t>In this lesson you will…</a:t>
            </a:r>
          </a:p>
          <a:p>
            <a:r>
              <a:rPr lang="en-US" dirty="0"/>
              <a:t>• Define temperature.</a:t>
            </a:r>
          </a:p>
          <a:p>
            <a:r>
              <a:rPr lang="en-US" dirty="0"/>
              <a:t>• Convert temperatures between the Celsius, Fahrenheit, and Kelvin scales.</a:t>
            </a:r>
          </a:p>
          <a:p>
            <a:r>
              <a:rPr lang="en-US" dirty="0"/>
              <a:t>• Define thermal equilibrium.</a:t>
            </a:r>
          </a:p>
          <a:p>
            <a:r>
              <a:rPr lang="en-US" dirty="0"/>
              <a:t>• State the zeroth law of thermodynamics.</a:t>
            </a:r>
          </a:p>
          <a:p>
            <a:r>
              <a:rPr lang="en-US" dirty="0"/>
              <a:t>• Define and describe thermal expansion.</a:t>
            </a:r>
          </a:p>
          <a:p>
            <a:r>
              <a:rPr lang="en-US" dirty="0"/>
              <a:t>• Calculate the linear expansion of an object given its initial length, change in temperature, and coefficient of linear expansion.</a:t>
            </a:r>
          </a:p>
          <a:p>
            <a:r>
              <a:rPr lang="en-US" dirty="0"/>
              <a:t>• Calculate the volume expansion of an object given its initial volume, change in temperature, and coefficient of volume expansion.</a:t>
            </a:r>
          </a:p>
        </p:txBody>
      </p:sp>
    </p:spTree>
    <p:extLst>
      <p:ext uri="{BB962C8B-B14F-4D97-AF65-F5344CB8AC3E}">
        <p14:creationId xmlns:p14="http://schemas.microsoft.com/office/powerpoint/2010/main" val="113737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06-03 Phase Changes and Humidity</a:t>
            </a:r>
            <a:endParaRPr lang="en-US" sz="3600" dirty="0"/>
          </a:p>
        </p:txBody>
      </p:sp>
      <p:sp>
        <p:nvSpPr>
          <p:cNvPr id="3" name="Content Placeholder 2"/>
          <p:cNvSpPr>
            <a:spLocks noGrp="1"/>
          </p:cNvSpPr>
          <p:nvPr>
            <p:ph sz="half" idx="1"/>
          </p:nvPr>
        </p:nvSpPr>
        <p:spPr/>
        <p:txBody>
          <a:bodyPr/>
          <a:lstStyle/>
          <a:p>
            <a:r>
              <a:rPr lang="en-US" dirty="0"/>
              <a:t>Phase Changes</a:t>
            </a:r>
          </a:p>
        </p:txBody>
      </p:sp>
      <p:pic>
        <p:nvPicPr>
          <p:cNvPr id="6" name="Content Placeholder 5" descr="F12.27.jpg"/>
          <p:cNvPicPr>
            <a:picLocks noGrp="1" noChangeAspect="1"/>
          </p:cNvPicPr>
          <p:nvPr>
            <p:ph sz="half" idx="2"/>
          </p:nvPr>
        </p:nvPicPr>
        <p:blipFill>
          <a:blip r:embed="rId3" cstate="print"/>
          <a:stretch>
            <a:fillRect/>
          </a:stretch>
        </p:blipFill>
        <p:spPr>
          <a:xfrm>
            <a:off x="3733800" y="1200150"/>
            <a:ext cx="5176622" cy="3591282"/>
          </a:xfrm>
          <a:prstGeom prst="rect">
            <a:avLst/>
          </a:prstGeom>
        </p:spPr>
      </p:pic>
    </p:spTree>
    <p:extLst>
      <p:ext uri="{BB962C8B-B14F-4D97-AF65-F5344CB8AC3E}">
        <p14:creationId xmlns:p14="http://schemas.microsoft.com/office/powerpoint/2010/main" val="3957152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06-03 Phase Changes and Humidity</a:t>
            </a:r>
            <a:endParaRPr lang="en-US" sz="3600" dirty="0"/>
          </a:p>
        </p:txBody>
      </p:sp>
      <p:sp>
        <p:nvSpPr>
          <p:cNvPr id="3" name="Content Placeholder 2"/>
          <p:cNvSpPr>
            <a:spLocks noGrp="1"/>
          </p:cNvSpPr>
          <p:nvPr>
            <p:ph sz="half" idx="1"/>
          </p:nvPr>
        </p:nvSpPr>
        <p:spPr/>
        <p:txBody>
          <a:bodyPr>
            <a:normAutofit fontScale="92500"/>
          </a:bodyPr>
          <a:lstStyle/>
          <a:p>
            <a:r>
              <a:rPr lang="en-US" dirty="0"/>
              <a:t>Constant Pressure</a:t>
            </a:r>
          </a:p>
          <a:p>
            <a:pPr lvl="1"/>
            <a:r>
              <a:rPr lang="en-US" dirty="0"/>
              <a:t>High temps gases have ideal behavior</a:t>
            </a:r>
          </a:p>
          <a:p>
            <a:pPr lvl="1"/>
            <a:r>
              <a:rPr lang="en-US" dirty="0"/>
              <a:t>Colder, volume drops and forms liquid</a:t>
            </a:r>
          </a:p>
          <a:p>
            <a:pPr lvl="1"/>
            <a:r>
              <a:rPr lang="en-US" dirty="0"/>
              <a:t>Colder yet, volume drops and forms solid</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154254"/>
            <a:ext cx="4343400" cy="377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78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06-03 Phase Changes and Humidity</a:t>
            </a:r>
            <a:endParaRPr lang="en-US" sz="3600" dirty="0"/>
          </a:p>
        </p:txBody>
      </p:sp>
      <p:sp>
        <p:nvSpPr>
          <p:cNvPr id="3" name="Content Placeholder 2"/>
          <p:cNvSpPr>
            <a:spLocks noGrp="1"/>
          </p:cNvSpPr>
          <p:nvPr>
            <p:ph sz="half" idx="1"/>
          </p:nvPr>
        </p:nvSpPr>
        <p:spPr/>
        <p:txBody>
          <a:bodyPr>
            <a:normAutofit lnSpcReduction="10000"/>
          </a:bodyPr>
          <a:lstStyle/>
          <a:p>
            <a:r>
              <a:rPr lang="en-US" dirty="0"/>
              <a:t>Constant Temperature (PV diagram)</a:t>
            </a:r>
          </a:p>
          <a:p>
            <a:pPr lvl="1"/>
            <a:r>
              <a:rPr lang="en-US" dirty="0"/>
              <a:t>Critical Point</a:t>
            </a:r>
          </a:p>
          <a:p>
            <a:pPr lvl="2"/>
            <a:r>
              <a:rPr lang="en-US" dirty="0"/>
              <a:t>Temperature above which liquid cannot exist</a:t>
            </a:r>
          </a:p>
          <a:p>
            <a:pPr lvl="2"/>
            <a:r>
              <a:rPr lang="en-US" dirty="0"/>
              <a:t>Minimum pressure needed for liquid</a:t>
            </a:r>
          </a:p>
        </p:txBody>
      </p:sp>
      <p:pic>
        <p:nvPicPr>
          <p:cNvPr id="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9865" b="8191"/>
          <a:stretch/>
        </p:blipFill>
        <p:spPr bwMode="auto">
          <a:xfrm>
            <a:off x="4648202" y="1200150"/>
            <a:ext cx="41974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9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06-03 Phase Changes and Humidity</a:t>
            </a:r>
            <a:endParaRPr lang="en-US" sz="3600" dirty="0"/>
          </a:p>
        </p:txBody>
      </p:sp>
      <p:sp>
        <p:nvSpPr>
          <p:cNvPr id="3" name="Content Placeholder 2"/>
          <p:cNvSpPr>
            <a:spLocks noGrp="1"/>
          </p:cNvSpPr>
          <p:nvPr>
            <p:ph sz="half" idx="1"/>
          </p:nvPr>
        </p:nvSpPr>
        <p:spPr/>
        <p:txBody>
          <a:bodyPr>
            <a:normAutofit fontScale="92500" lnSpcReduction="20000"/>
          </a:bodyPr>
          <a:lstStyle/>
          <a:p>
            <a:r>
              <a:rPr lang="en-US" dirty="0"/>
              <a:t>Constant Volume (phase diagram)</a:t>
            </a:r>
          </a:p>
          <a:p>
            <a:pPr lvl="1"/>
            <a:r>
              <a:rPr lang="en-US" dirty="0"/>
              <a:t>Critical point</a:t>
            </a:r>
          </a:p>
          <a:p>
            <a:pPr lvl="2"/>
            <a:r>
              <a:rPr lang="en-US" dirty="0"/>
              <a:t>Above this temp, no liquid</a:t>
            </a:r>
          </a:p>
          <a:p>
            <a:pPr lvl="1"/>
            <a:r>
              <a:rPr lang="en-US" dirty="0"/>
              <a:t>Triple point</a:t>
            </a:r>
          </a:p>
          <a:p>
            <a:pPr lvl="2"/>
            <a:r>
              <a:rPr lang="en-US" dirty="0"/>
              <a:t>All 3 phases coexist</a:t>
            </a:r>
          </a:p>
          <a:p>
            <a:pPr lvl="1"/>
            <a:r>
              <a:rPr lang="en-US" dirty="0"/>
              <a:t>Lines</a:t>
            </a:r>
          </a:p>
          <a:p>
            <a:pPr lvl="2"/>
            <a:r>
              <a:rPr lang="en-US" dirty="0"/>
              <a:t>2 phases coexist </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442917"/>
            <a:ext cx="4038600" cy="356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06-03 Phase Changes and Humidity</a:t>
            </a:r>
            <a:endParaRPr lang="en-US" sz="3600" dirty="0"/>
          </a:p>
        </p:txBody>
      </p:sp>
      <p:sp>
        <p:nvSpPr>
          <p:cNvPr id="3" name="Content Placeholder 2"/>
          <p:cNvSpPr>
            <a:spLocks noGrp="1"/>
          </p:cNvSpPr>
          <p:nvPr>
            <p:ph sz="half" idx="1"/>
          </p:nvPr>
        </p:nvSpPr>
        <p:spPr/>
        <p:txBody>
          <a:bodyPr>
            <a:normAutofit fontScale="92500" lnSpcReduction="20000"/>
          </a:bodyPr>
          <a:lstStyle/>
          <a:p>
            <a:r>
              <a:rPr lang="en-US" dirty="0"/>
              <a:t>Vapor Pressure</a:t>
            </a:r>
          </a:p>
          <a:p>
            <a:pPr lvl="1"/>
            <a:r>
              <a:rPr lang="en-US" dirty="0"/>
              <a:t>The pressure at which a gas coexists with its solid or liquid phase.</a:t>
            </a:r>
          </a:p>
          <a:p>
            <a:pPr lvl="1"/>
            <a:r>
              <a:rPr lang="en-US" dirty="0"/>
              <a:t>Faster molecules break away from liquid or solid to form vapor</a:t>
            </a:r>
          </a:p>
        </p:txBody>
      </p:sp>
      <p:sp>
        <p:nvSpPr>
          <p:cNvPr id="4" name="Content Placeholder 3"/>
          <p:cNvSpPr>
            <a:spLocks noGrp="1"/>
          </p:cNvSpPr>
          <p:nvPr>
            <p:ph sz="half" idx="2"/>
          </p:nvPr>
        </p:nvSpPr>
        <p:spPr/>
        <p:txBody>
          <a:bodyPr>
            <a:normAutofit fontScale="92500" lnSpcReduction="20000"/>
          </a:bodyPr>
          <a:lstStyle/>
          <a:p>
            <a:r>
              <a:rPr lang="en-US" dirty="0"/>
              <a:t>Partial Pressure</a:t>
            </a:r>
          </a:p>
          <a:p>
            <a:pPr lvl="1"/>
            <a:r>
              <a:rPr lang="en-US" dirty="0"/>
              <a:t>The pressure a gas would create if there were no other gases present.</a:t>
            </a:r>
          </a:p>
          <a:p>
            <a:r>
              <a:rPr lang="en-US" dirty="0"/>
              <a:t>Total pressure</a:t>
            </a:r>
          </a:p>
          <a:p>
            <a:pPr lvl="1"/>
            <a:r>
              <a:rPr lang="en-US" dirty="0"/>
              <a:t>Total of all partial pressures of all gases present</a:t>
            </a:r>
          </a:p>
        </p:txBody>
      </p:sp>
    </p:spTree>
    <p:extLst>
      <p:ext uri="{BB962C8B-B14F-4D97-AF65-F5344CB8AC3E}">
        <p14:creationId xmlns:p14="http://schemas.microsoft.com/office/powerpoint/2010/main" val="282067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06-03 Phase Changes and Humidity</a:t>
            </a:r>
            <a:endParaRPr lang="en-US" sz="3600" dirty="0"/>
          </a:p>
        </p:txBody>
      </p:sp>
      <p:sp>
        <p:nvSpPr>
          <p:cNvPr id="3" name="Content Placeholder 2"/>
          <p:cNvSpPr>
            <a:spLocks noGrp="1"/>
          </p:cNvSpPr>
          <p:nvPr>
            <p:ph sz="half" idx="1"/>
          </p:nvPr>
        </p:nvSpPr>
        <p:spPr>
          <a:xfrm>
            <a:off x="457200" y="1234440"/>
            <a:ext cx="4038600" cy="3737610"/>
          </a:xfrm>
        </p:spPr>
        <p:txBody>
          <a:bodyPr>
            <a:normAutofit fontScale="77500" lnSpcReduction="20000"/>
          </a:bodyPr>
          <a:lstStyle/>
          <a:p>
            <a:r>
              <a:rPr lang="en-US" dirty="0"/>
              <a:t>Relative Humidity</a:t>
            </a:r>
          </a:p>
          <a:p>
            <a:pPr lvl="1"/>
            <a:r>
              <a:rPr lang="en-US" dirty="0"/>
              <a:t>How much water vapor is in air</a:t>
            </a:r>
          </a:p>
          <a:p>
            <a:pPr lvl="1"/>
            <a:r>
              <a:rPr lang="en-US" dirty="0"/>
              <a:t>At 100% humidity, partial pressure of water = vapor pressure</a:t>
            </a:r>
          </a:p>
          <a:p>
            <a:pPr lvl="1"/>
            <a:r>
              <a:rPr lang="en-US" dirty="0"/>
              <a:t>If partial pressure &lt; vapor pressure </a:t>
            </a:r>
            <a:r>
              <a:rPr lang="en-US" dirty="0">
                <a:sym typeface="Wingdings" panose="05000000000000000000" pitchFamily="2" charset="2"/>
              </a:rPr>
              <a:t> evaporation</a:t>
            </a:r>
          </a:p>
          <a:p>
            <a:pPr lvl="1"/>
            <a:r>
              <a:rPr lang="en-US" dirty="0">
                <a:sym typeface="Wingdings" panose="05000000000000000000" pitchFamily="2" charset="2"/>
              </a:rPr>
              <a:t>If partial pressure &gt; vapor pressure  condensation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234440"/>
                <a:ext cx="4038600" cy="3806190"/>
              </a:xfrm>
            </p:spPr>
            <p:txBody>
              <a:bodyPr>
                <a:normAutofit fontScale="77500" lnSpcReduction="20000"/>
              </a:bodyPr>
              <a:lstStyle/>
              <a:p>
                <a:r>
                  <a:rPr lang="en-US" dirty="0"/>
                  <a:t>Hotter means higher partial pressure of water</a:t>
                </a:r>
              </a:p>
              <a:p>
                <a:pPr lvl="1"/>
                <a:r>
                  <a:rPr lang="en-US" dirty="0"/>
                  <a:t>Hot air can hold more water</a:t>
                </a:r>
              </a:p>
              <a:p>
                <a:pPr lvl="1"/>
                <a:endParaRPr lang="en-US" dirty="0"/>
              </a:p>
              <a:p>
                <a:r>
                  <a:rPr lang="en-US" dirty="0"/>
                  <a:t>Saturation Vapor Density</a:t>
                </a:r>
              </a:p>
              <a:p>
                <a:pPr lvl="1"/>
                <a:r>
                  <a:rPr lang="en-US" dirty="0"/>
                  <a:t>Maximum amount of water vapor that air can hold at various temp</a:t>
                </a:r>
              </a:p>
              <a:p>
                <a:r>
                  <a:rPr lang="en-US" dirty="0"/>
                  <a:t>Percent Humidity</a:t>
                </a:r>
              </a:p>
              <a:p>
                <a:pPr lvl="1"/>
                <a14:m>
                  <m:oMath xmlns:m="http://schemas.openxmlformats.org/officeDocument/2006/math">
                    <m:r>
                      <a:rPr lang="en-US" sz="2000" i="1">
                        <a:latin typeface="Cambria Math"/>
                      </a:rPr>
                      <m:t>% </m:t>
                    </m:r>
                    <m:r>
                      <a:rPr lang="en-US" sz="2000" i="1">
                        <a:latin typeface="Cambria Math"/>
                      </a:rPr>
                      <m:t>𝑅𝑒𝑙𝑎𝑡𝑖𝑣𝑒</m:t>
                    </m:r>
                    <m:r>
                      <a:rPr lang="en-US" sz="2000" i="1">
                        <a:latin typeface="Cambria Math"/>
                      </a:rPr>
                      <m:t> </m:t>
                    </m:r>
                    <m:r>
                      <a:rPr lang="en-US" sz="2000" i="1">
                        <a:latin typeface="Cambria Math"/>
                      </a:rPr>
                      <m:t>𝐻𝑢𝑚𝑖𝑑𝑖𝑡𝑦</m:t>
                    </m:r>
                    <m:r>
                      <a:rPr lang="en-US" sz="2000" i="1">
                        <a:latin typeface="Cambria Math"/>
                      </a:rPr>
                      <m:t>=</m:t>
                    </m:r>
                    <m:f>
                      <m:fPr>
                        <m:ctrlPr>
                          <a:rPr lang="en-US" sz="2000" i="1">
                            <a:latin typeface="Cambria Math" panose="02040503050406030204" pitchFamily="18" charset="0"/>
                          </a:rPr>
                        </m:ctrlPr>
                      </m:fPr>
                      <m:num>
                        <m:r>
                          <a:rPr lang="en-US" sz="2000" i="1">
                            <a:latin typeface="Cambria Math"/>
                          </a:rPr>
                          <m:t>𝑣𝑎𝑝𝑜𝑟</m:t>
                        </m:r>
                        <m:r>
                          <a:rPr lang="en-US" sz="2000" i="1">
                            <a:latin typeface="Cambria Math"/>
                          </a:rPr>
                          <m:t> </m:t>
                        </m:r>
                        <m:r>
                          <a:rPr lang="en-US" sz="2000" i="1">
                            <a:latin typeface="Cambria Math"/>
                          </a:rPr>
                          <m:t>𝑑𝑒𝑛𝑠𝑖𝑡𝑦</m:t>
                        </m:r>
                      </m:num>
                      <m:den>
                        <m:r>
                          <a:rPr lang="en-US" sz="2000" i="1">
                            <a:latin typeface="Cambria Math"/>
                          </a:rPr>
                          <m:t>𝑠𝑎𝑡𝑢𝑟𝑎𝑡𝑖𝑜𝑛</m:t>
                        </m:r>
                        <m:r>
                          <a:rPr lang="en-US" sz="2000" i="1">
                            <a:latin typeface="Cambria Math"/>
                          </a:rPr>
                          <m:t> </m:t>
                        </m:r>
                        <m:r>
                          <a:rPr lang="en-US" sz="2000" i="1">
                            <a:latin typeface="Cambria Math"/>
                          </a:rPr>
                          <m:t>𝑣𝑎𝑝𝑜𝑟</m:t>
                        </m:r>
                        <m:r>
                          <a:rPr lang="en-US" sz="2000" i="1">
                            <a:latin typeface="Cambria Math"/>
                          </a:rPr>
                          <m:t> </m:t>
                        </m:r>
                        <m:r>
                          <a:rPr lang="en-US" sz="2000" i="1">
                            <a:latin typeface="Cambria Math"/>
                          </a:rPr>
                          <m:t>𝑑𝑒𝑛𝑠𝑖𝑡𝑦</m:t>
                        </m:r>
                      </m:den>
                    </m:f>
                    <m:r>
                      <a:rPr lang="en-US" sz="2000" i="1">
                        <a:latin typeface="Cambria Math"/>
                      </a:rPr>
                      <m:t>×100</m:t>
                    </m:r>
                    <m:r>
                      <a:rPr lang="en-US" sz="2000" b="0" i="1" smtClean="0">
                        <a:latin typeface="Cambria Math"/>
                      </a:rPr>
                      <m:t>%</m:t>
                    </m:r>
                    <m:r>
                      <a:rPr lang="en-US" sz="2000" i="1">
                        <a:latin typeface="Cambria Math"/>
                      </a:rPr>
                      <m:t> </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371600"/>
                <a:ext cx="4038600" cy="4229100"/>
              </a:xfrm>
              <a:blipFill rotWithShape="1">
                <a:blip r:embed="rId3"/>
                <a:stretch>
                  <a:fillRect l="-453" t="-2882" r="-1511"/>
                </a:stretch>
              </a:blipFill>
            </p:spPr>
            <p:txBody>
              <a:bodyPr/>
              <a:lstStyle/>
              <a:p>
                <a:r>
                  <a:rPr lang="en-US">
                    <a:noFill/>
                  </a:rPr>
                  <a:t> </a:t>
                </a:r>
              </a:p>
            </p:txBody>
          </p:sp>
        </mc:Fallback>
      </mc:AlternateContent>
    </p:spTree>
    <p:extLst>
      <p:ext uri="{BB962C8B-B14F-4D97-AF65-F5344CB8AC3E}">
        <p14:creationId xmlns:p14="http://schemas.microsoft.com/office/powerpoint/2010/main" val="223243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rPr>
              <a:t>06-03 Phase Changes and Humidity</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 pressure is necessary to raise the boiling point of water to 150 </a:t>
                </a:r>
                <a14:m>
                  <m:oMath xmlns:m="http://schemas.openxmlformats.org/officeDocument/2006/math">
                    <m:r>
                      <a:rPr lang="en-US" b="0" i="1" smtClean="0">
                        <a:latin typeface="Cambria Math"/>
                      </a:rPr>
                      <m:t>°</m:t>
                    </m:r>
                  </m:oMath>
                </a14:m>
                <a:r>
                  <a:rPr lang="en-US" dirty="0"/>
                  <a:t>C? If this was a sealed container, what would the gauge pressure be?</a:t>
                </a:r>
              </a:p>
              <a:p>
                <a:endParaRPr lang="en-US" dirty="0"/>
              </a:p>
              <a:p>
                <a:r>
                  <a:rPr lang="en-US" dirty="0"/>
                  <a:t>Pressure = </a:t>
                </a:r>
                <a14:m>
                  <m:oMath xmlns:m="http://schemas.openxmlformats.org/officeDocument/2006/math">
                    <m:r>
                      <a:rPr lang="en-US" i="1">
                        <a:latin typeface="Cambria Math"/>
                      </a:rPr>
                      <m:t>4.76×</m:t>
                    </m:r>
                    <m:sSup>
                      <m:sSupPr>
                        <m:ctrlPr>
                          <a:rPr lang="en-US" i="1">
                            <a:latin typeface="Cambria Math" panose="02040503050406030204" pitchFamily="18" charset="0"/>
                          </a:rPr>
                        </m:ctrlPr>
                      </m:sSupPr>
                      <m:e>
                        <m:r>
                          <a:rPr lang="en-US" i="1">
                            <a:latin typeface="Cambria Math"/>
                          </a:rPr>
                          <m:t>10</m:t>
                        </m:r>
                      </m:e>
                      <m:sup>
                        <m:r>
                          <a:rPr lang="en-US" i="1">
                            <a:latin typeface="Cambria Math"/>
                          </a:rPr>
                          <m:t>5</m:t>
                        </m:r>
                      </m:sup>
                    </m:sSup>
                  </m:oMath>
                </a14:m>
                <a:r>
                  <a:rPr lang="en-US" dirty="0"/>
                  <a:t> Pa</a:t>
                </a:r>
              </a:p>
              <a:p>
                <a:r>
                  <a:rPr lang="en-US" dirty="0"/>
                  <a:t>Gauge pressure = </a:t>
                </a:r>
                <a14:m>
                  <m:oMath xmlns:m="http://schemas.openxmlformats.org/officeDocument/2006/math">
                    <m:r>
                      <a:rPr lang="en-US" i="1">
                        <a:latin typeface="Cambria Math"/>
                      </a:rPr>
                      <m:t>3.75×</m:t>
                    </m:r>
                    <m:sSup>
                      <m:sSupPr>
                        <m:ctrlPr>
                          <a:rPr lang="en-US" i="1">
                            <a:latin typeface="Cambria Math" panose="02040503050406030204" pitchFamily="18" charset="0"/>
                          </a:rPr>
                        </m:ctrlPr>
                      </m:sSupPr>
                      <m:e>
                        <m:r>
                          <a:rPr lang="en-US" i="1">
                            <a:latin typeface="Cambria Math"/>
                          </a:rPr>
                          <m:t>10</m:t>
                        </m:r>
                      </m:e>
                      <m:sup>
                        <m:r>
                          <a:rPr lang="en-US" i="1">
                            <a:latin typeface="Cambria Math"/>
                          </a:rPr>
                          <m:t>5</m:t>
                        </m:r>
                      </m:sup>
                    </m:sSup>
                  </m:oMath>
                </a14:m>
                <a:r>
                  <a:rPr lang="en-US" i="0" dirty="0">
                    <a:latin typeface="+mn-lt"/>
                  </a:rPr>
                  <a:t> Pa</a:t>
                </a:r>
                <a:endParaRPr lang="en-US"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346"/>
                </a:stretch>
              </a:blipFill>
            </p:spPr>
            <p:txBody>
              <a:bodyPr/>
              <a:lstStyle/>
              <a:p>
                <a:r>
                  <a:rPr lang="en-US">
                    <a:noFill/>
                  </a:rPr>
                  <a:t> </a:t>
                </a:r>
              </a:p>
            </p:txBody>
          </p:sp>
        </mc:Fallback>
      </mc:AlternateContent>
    </p:spTree>
    <p:extLst>
      <p:ext uri="{BB962C8B-B14F-4D97-AF65-F5344CB8AC3E}">
        <p14:creationId xmlns:p14="http://schemas.microsoft.com/office/powerpoint/2010/main" val="365451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effectLst/>
              </a:rPr>
              <a:t>06-03 Phase Changes and Humidity</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Late on an autumn day, the relative humidity is 45.0% and the temperature is 20.0 </a:t>
                </a:r>
                <a14:m>
                  <m:oMath xmlns:m="http://schemas.openxmlformats.org/officeDocument/2006/math">
                    <m:r>
                      <a:rPr lang="en-US" i="1">
                        <a:latin typeface="Cambria Math"/>
                      </a:rPr>
                      <m:t>°</m:t>
                    </m:r>
                  </m:oMath>
                </a14:m>
                <a:r>
                  <a:rPr lang="en-US" dirty="0"/>
                  <a:t>C. What will the relative humidity be that evening when the temperature has dropped to 10.0 </a:t>
                </a:r>
                <a14:m>
                  <m:oMath xmlns:m="http://schemas.openxmlformats.org/officeDocument/2006/math">
                    <m:r>
                      <a:rPr lang="en-US" i="1">
                        <a:latin typeface="Cambria Math"/>
                      </a:rPr>
                      <m:t>°</m:t>
                    </m:r>
                  </m:oMath>
                </a14:m>
                <a:r>
                  <a:rPr lang="en-US" dirty="0"/>
                  <a:t>C, assuming constant water vapor density?</a:t>
                </a:r>
              </a:p>
              <a:p>
                <a:endParaRPr lang="en-US" dirty="0"/>
              </a:p>
              <a:p>
                <a:r>
                  <a:rPr lang="en-US" dirty="0"/>
                  <a:t>82.3 %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799"/>
                </a:stretch>
              </a:blipFill>
            </p:spPr>
            <p:txBody>
              <a:bodyPr/>
              <a:lstStyle/>
              <a:p>
                <a:r>
                  <a:rPr lang="en-US">
                    <a:noFill/>
                  </a:rPr>
                  <a:t> </a:t>
                </a:r>
              </a:p>
            </p:txBody>
          </p:sp>
        </mc:Fallback>
      </mc:AlternateContent>
    </p:spTree>
    <p:extLst>
      <p:ext uri="{BB962C8B-B14F-4D97-AF65-F5344CB8AC3E}">
        <p14:creationId xmlns:p14="http://schemas.microsoft.com/office/powerpoint/2010/main" val="399967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06-03 Homework</a:t>
            </a:r>
          </a:p>
        </p:txBody>
      </p:sp>
      <p:sp>
        <p:nvSpPr>
          <p:cNvPr id="3" name="Content Placeholder 2"/>
          <p:cNvSpPr>
            <a:spLocks noGrp="1"/>
          </p:cNvSpPr>
          <p:nvPr>
            <p:ph sz="half" idx="1"/>
          </p:nvPr>
        </p:nvSpPr>
        <p:spPr/>
        <p:txBody>
          <a:bodyPr>
            <a:normAutofit/>
          </a:bodyPr>
          <a:lstStyle/>
          <a:p>
            <a:r>
              <a:rPr lang="en-US" dirty="0"/>
              <a:t>I hope these problems won’t make you boiling mad.</a:t>
            </a:r>
          </a:p>
          <a:p>
            <a:endParaRPr lang="en-US" dirty="0"/>
          </a:p>
          <a:p>
            <a:r>
              <a:rPr lang="en-US" dirty="0"/>
              <a:t>Read 14.1, 14.2</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81014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39E8-F81B-4AA5-BCC5-DFFCA240C552}"/>
              </a:ext>
            </a:extLst>
          </p:cNvPr>
          <p:cNvSpPr>
            <a:spLocks noGrp="1"/>
          </p:cNvSpPr>
          <p:nvPr>
            <p:ph type="title"/>
          </p:nvPr>
        </p:nvSpPr>
        <p:spPr/>
        <p:txBody>
          <a:bodyPr/>
          <a:lstStyle/>
          <a:p>
            <a:r>
              <a:rPr lang="en-US" dirty="0"/>
              <a:t>06-04 Heat and Temperature Change</a:t>
            </a:r>
          </a:p>
        </p:txBody>
      </p:sp>
      <p:sp>
        <p:nvSpPr>
          <p:cNvPr id="3" name="Text Placeholder 2">
            <a:extLst>
              <a:ext uri="{FF2B5EF4-FFF2-40B4-BE49-F238E27FC236}">
                <a16:creationId xmlns:a16="http://schemas.microsoft.com/office/drawing/2014/main" id="{0DAE651C-5208-43D9-95D1-0377BF91B4D7}"/>
              </a:ext>
            </a:extLst>
          </p:cNvPr>
          <p:cNvSpPr>
            <a:spLocks noGrp="1"/>
          </p:cNvSpPr>
          <p:nvPr>
            <p:ph type="body" idx="1"/>
          </p:nvPr>
        </p:nvSpPr>
        <p:spPr/>
        <p:txBody>
          <a:bodyPr/>
          <a:lstStyle/>
          <a:p>
            <a:r>
              <a:rPr lang="en-US" dirty="0"/>
              <a:t>In this lesson you will…</a:t>
            </a:r>
          </a:p>
          <a:p>
            <a:r>
              <a:rPr lang="en-US" dirty="0"/>
              <a:t>• Define heat as transfer of energy.</a:t>
            </a:r>
          </a:p>
          <a:p>
            <a:r>
              <a:rPr lang="en-US" dirty="0"/>
              <a:t>• Observe heat transfer and change in temperature and mass.</a:t>
            </a:r>
          </a:p>
          <a:p>
            <a:r>
              <a:rPr lang="en-US" dirty="0"/>
              <a:t>• Calculate final temperature after heat transfer between two objects.</a:t>
            </a:r>
          </a:p>
        </p:txBody>
      </p:sp>
    </p:spTree>
    <p:extLst>
      <p:ext uri="{BB962C8B-B14F-4D97-AF65-F5344CB8AC3E}">
        <p14:creationId xmlns:p14="http://schemas.microsoft.com/office/powerpoint/2010/main" val="202104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06-01 Temperature and Thermal Expansion</a:t>
            </a:r>
          </a:p>
        </p:txBody>
      </p:sp>
      <p:sp>
        <p:nvSpPr>
          <p:cNvPr id="3" name="Content Placeholder 2"/>
          <p:cNvSpPr>
            <a:spLocks noGrp="1"/>
          </p:cNvSpPr>
          <p:nvPr>
            <p:ph sz="half" idx="1"/>
          </p:nvPr>
        </p:nvSpPr>
        <p:spPr/>
        <p:txBody>
          <a:bodyPr/>
          <a:lstStyle/>
          <a:p>
            <a:r>
              <a:rPr lang="en-US" dirty="0"/>
              <a:t>Do the lab handout.</a:t>
            </a:r>
          </a:p>
          <a:p>
            <a:endParaRPr lang="en-US" dirty="0"/>
          </a:p>
          <a:p>
            <a:r>
              <a:rPr lang="en-US" dirty="0"/>
              <a:t>Three stations, so rotate through them.</a:t>
            </a:r>
          </a:p>
        </p:txBody>
      </p:sp>
      <p:sp>
        <p:nvSpPr>
          <p:cNvPr id="4" name="Content Placeholder 3"/>
          <p:cNvSpPr>
            <a:spLocks noGrp="1"/>
          </p:cNvSpPr>
          <p:nvPr>
            <p:ph sz="half" idx="2"/>
          </p:nvPr>
        </p:nvSpPr>
        <p:spPr/>
        <p:txBody>
          <a:bodyPr>
            <a:normAutofit/>
          </a:bodyPr>
          <a:lstStyle/>
          <a:p>
            <a:r>
              <a:rPr lang="en-US" sz="2400" dirty="0"/>
              <a:t>Station 1 – Ring and Ball</a:t>
            </a:r>
          </a:p>
          <a:p>
            <a:endParaRPr lang="en-US" sz="2400" dirty="0"/>
          </a:p>
          <a:p>
            <a:r>
              <a:rPr lang="en-US" sz="2400" dirty="0"/>
              <a:t>Station 2 – Bimetallic Strip</a:t>
            </a:r>
          </a:p>
          <a:p>
            <a:endParaRPr lang="en-US" sz="2400" dirty="0"/>
          </a:p>
          <a:p>
            <a:r>
              <a:rPr lang="en-US" sz="2400" dirty="0"/>
              <a:t>Station 3 – Bimetallic Disc</a:t>
            </a:r>
          </a:p>
        </p:txBody>
      </p:sp>
    </p:spTree>
    <p:extLst>
      <p:ext uri="{BB962C8B-B14F-4D97-AF65-F5344CB8AC3E}">
        <p14:creationId xmlns:p14="http://schemas.microsoft.com/office/powerpoint/2010/main" val="2243779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06-04 Heat and Temperature Change</a:t>
            </a:r>
          </a:p>
        </p:txBody>
      </p:sp>
      <p:sp>
        <p:nvSpPr>
          <p:cNvPr id="3" name="Content Placeholder 2"/>
          <p:cNvSpPr>
            <a:spLocks noGrp="1"/>
          </p:cNvSpPr>
          <p:nvPr>
            <p:ph idx="1"/>
          </p:nvPr>
        </p:nvSpPr>
        <p:spPr/>
        <p:txBody>
          <a:bodyPr>
            <a:normAutofit fontScale="70000" lnSpcReduction="20000"/>
          </a:bodyPr>
          <a:lstStyle/>
          <a:p>
            <a:r>
              <a:rPr lang="en-US" dirty="0"/>
              <a:t>Heat is energy that flows from a higher-temperature object to a lower-temperature object because of the difference in temperatures</a:t>
            </a:r>
          </a:p>
          <a:p>
            <a:endParaRPr lang="en-US" dirty="0"/>
          </a:p>
          <a:p>
            <a:r>
              <a:rPr lang="en-US" dirty="0"/>
              <a:t>Unit: Joule (J), calorie (</a:t>
            </a:r>
            <a:r>
              <a:rPr lang="en-US" dirty="0" err="1"/>
              <a:t>cal</a:t>
            </a:r>
            <a:r>
              <a:rPr lang="en-US" dirty="0"/>
              <a:t>), kilocalorie (kcal or Cal)</a:t>
            </a:r>
          </a:p>
          <a:p>
            <a:endParaRPr lang="en-US" dirty="0"/>
          </a:p>
          <a:p>
            <a:r>
              <a:rPr lang="en-US" dirty="0"/>
              <a:t>If an object feels hot, the heat is flowing into you</a:t>
            </a:r>
          </a:p>
          <a:p>
            <a:r>
              <a:rPr lang="en-US" dirty="0"/>
              <a:t>If an object feels cold, the heat is flowing out of you</a:t>
            </a:r>
          </a:p>
          <a:p>
            <a:endParaRPr lang="en-US" dirty="0"/>
          </a:p>
          <a:p>
            <a:r>
              <a:rPr lang="en-US" dirty="0"/>
              <a:t>Mechanical Equivalent of Heat</a:t>
            </a:r>
          </a:p>
          <a:p>
            <a:pPr lvl="1"/>
            <a:r>
              <a:rPr lang="en-US" dirty="0"/>
              <a:t>Since heat is energy, other types of energy can make the same effect as heat</a:t>
            </a:r>
          </a:p>
          <a:p>
            <a:pPr lvl="2"/>
            <a:r>
              <a:rPr lang="en-US" dirty="0"/>
              <a:t>1.000 kcal = 4186 J</a:t>
            </a:r>
          </a:p>
        </p:txBody>
      </p:sp>
    </p:spTree>
    <p:extLst>
      <p:ext uri="{BB962C8B-B14F-4D97-AF65-F5344CB8AC3E}">
        <p14:creationId xmlns:p14="http://schemas.microsoft.com/office/powerpoint/2010/main" val="35300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06-04 Heat and Temperature Change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To increase the temperature of an object heat is required</a:t>
                </a:r>
              </a:p>
              <a:p>
                <a:pPr lvl="1"/>
                <a:r>
                  <a:rPr lang="en-US" dirty="0"/>
                  <a:t>The amount of heat required is related to </a:t>
                </a:r>
              </a:p>
              <a:p>
                <a:pPr lvl="2"/>
                <a:r>
                  <a:rPr lang="en-US" dirty="0"/>
                  <a:t>Mass of the object</a:t>
                </a:r>
              </a:p>
              <a:p>
                <a:pPr lvl="2"/>
                <a:r>
                  <a:rPr lang="en-US" dirty="0"/>
                  <a:t>Amount of temperature change</a:t>
                </a:r>
              </a:p>
              <a:p>
                <a:pPr lvl="2"/>
                <a:r>
                  <a:rPr lang="en-US" dirty="0"/>
                  <a:t>Material of the object</a:t>
                </a:r>
              </a:p>
              <a:p>
                <a14:m>
                  <m:oMath xmlns:m="http://schemas.openxmlformats.org/officeDocument/2006/math">
                    <m:r>
                      <a:rPr lang="en-US" i="1" dirty="0" smtClean="0">
                        <a:latin typeface="Cambria Math"/>
                      </a:rPr>
                      <m:t>𝑄</m:t>
                    </m:r>
                    <m:r>
                      <a:rPr lang="en-US" i="1" dirty="0" smtClean="0">
                        <a:latin typeface="Cambria Math"/>
                      </a:rPr>
                      <m:t> = </m:t>
                    </m:r>
                    <m:r>
                      <a:rPr lang="en-US" i="1" dirty="0" smtClean="0">
                        <a:latin typeface="Cambria Math"/>
                      </a:rPr>
                      <m:t>𝑚𝑐</m:t>
                    </m:r>
                    <m:r>
                      <m:rPr>
                        <m:sty m:val="p"/>
                      </m:rPr>
                      <a:rPr lang="el-GR" i="0" dirty="0" smtClean="0">
                        <a:latin typeface="Cambria Math"/>
                      </a:rPr>
                      <m:t>Δ</m:t>
                    </m:r>
                    <m:r>
                      <a:rPr lang="en-US" i="1" dirty="0" smtClean="0">
                        <a:latin typeface="Cambria Math"/>
                      </a:rPr>
                      <m:t>𝑇</m:t>
                    </m:r>
                  </m:oMath>
                </a14:m>
                <a:endParaRPr lang="en-US" dirty="0"/>
              </a:p>
              <a:p>
                <a:pPr lvl="1"/>
                <a:r>
                  <a:rPr lang="en-US" dirty="0"/>
                  <a:t>Q = heat</a:t>
                </a:r>
              </a:p>
              <a:p>
                <a:pPr lvl="1"/>
                <a:r>
                  <a:rPr lang="en-US" dirty="0"/>
                  <a:t>c = specific heat capacity (based on material Table 14.1)</a:t>
                </a:r>
              </a:p>
              <a:p>
                <a:pPr lvl="1"/>
                <a:r>
                  <a:rPr lang="en-US" dirty="0"/>
                  <a:t>m = mass</a:t>
                </a:r>
              </a:p>
              <a:p>
                <a:pPr lvl="1"/>
                <a:r>
                  <a:rPr lang="el-GR" dirty="0"/>
                  <a:t>Δ</a:t>
                </a:r>
                <a:r>
                  <a:rPr lang="en-US" dirty="0"/>
                  <a:t>T = change in temperature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4" t="-3237"/>
                </a:stretch>
              </a:blipFill>
            </p:spPr>
            <p:txBody>
              <a:bodyPr/>
              <a:lstStyle/>
              <a:p>
                <a:r>
                  <a:rPr lang="en-US">
                    <a:noFill/>
                  </a:rPr>
                  <a:t> </a:t>
                </a:r>
              </a:p>
            </p:txBody>
          </p:sp>
        </mc:Fallback>
      </mc:AlternateContent>
    </p:spTree>
    <p:extLst>
      <p:ext uri="{BB962C8B-B14F-4D97-AF65-F5344CB8AC3E}">
        <p14:creationId xmlns:p14="http://schemas.microsoft.com/office/powerpoint/2010/main" val="357691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06-04 Heat and Temperature Change</a:t>
            </a:r>
          </a:p>
        </p:txBody>
      </p:sp>
      <p:sp>
        <p:nvSpPr>
          <p:cNvPr id="3" name="Content Placeholder 2"/>
          <p:cNvSpPr>
            <a:spLocks noGrp="1"/>
          </p:cNvSpPr>
          <p:nvPr>
            <p:ph idx="1"/>
          </p:nvPr>
        </p:nvSpPr>
        <p:spPr/>
        <p:txBody>
          <a:bodyPr>
            <a:normAutofit/>
          </a:bodyPr>
          <a:lstStyle/>
          <a:p>
            <a:r>
              <a:rPr lang="en-US" sz="2400" dirty="0"/>
              <a:t>Measuring the change in temperature of different heated objects (usually water and an unknown) inside a thermos can be used to measure the specific heat capacity of the object</a:t>
            </a:r>
          </a:p>
          <a:p>
            <a:r>
              <a:rPr lang="en-US" sz="2400" dirty="0"/>
              <a:t>This can be used to identify the unknown material</a:t>
            </a:r>
          </a:p>
        </p:txBody>
      </p:sp>
      <p:pic>
        <p:nvPicPr>
          <p:cNvPr id="4" name="Picture 3" descr="F12.25.jpg"/>
          <p:cNvPicPr>
            <a:picLocks noChangeAspect="1"/>
          </p:cNvPicPr>
          <p:nvPr/>
        </p:nvPicPr>
        <p:blipFill rotWithShape="1">
          <a:blip r:embed="rId3" cstate="print"/>
          <a:srcRect l="-122" r="-1"/>
          <a:stretch/>
        </p:blipFill>
        <p:spPr>
          <a:xfrm>
            <a:off x="6702641" y="3145544"/>
            <a:ext cx="2441359" cy="1997956"/>
          </a:xfrm>
          <a:prstGeom prst="rect">
            <a:avLst/>
          </a:prstGeom>
        </p:spPr>
      </p:pic>
    </p:spTree>
    <p:extLst>
      <p:ext uri="{BB962C8B-B14F-4D97-AF65-F5344CB8AC3E}">
        <p14:creationId xmlns:p14="http://schemas.microsoft.com/office/powerpoint/2010/main" val="7860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06-04 Heat and Temperature Change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A pot of 10 kg of 15-°C water is put on a stove and brought to a boil.  How much heat was needed?</a:t>
                </a:r>
              </a:p>
              <a:p>
                <a:endParaRPr lang="en-US" sz="2400" dirty="0"/>
              </a:p>
              <a:p>
                <a:r>
                  <a:rPr lang="en-US" sz="2400" dirty="0"/>
                  <a:t>Q = </a:t>
                </a:r>
                <a14:m>
                  <m:oMath xmlns:m="http://schemas.openxmlformats.org/officeDocument/2006/math">
                    <m:r>
                      <a:rPr lang="en-US" sz="2400" i="1" dirty="0" smtClean="0">
                        <a:latin typeface="Cambria Math"/>
                      </a:rPr>
                      <m:t>3.56</m:t>
                    </m:r>
                    <m:r>
                      <a:rPr lang="en-US" sz="2400" b="0" i="1" dirty="0" smtClean="0">
                        <a:latin typeface="Cambria Math"/>
                      </a:rPr>
                      <m:t>×</m:t>
                    </m:r>
                    <m:sSup>
                      <m:sSupPr>
                        <m:ctrlPr>
                          <a:rPr lang="en-US" sz="2400" b="0" i="1" dirty="0" smtClean="0">
                            <a:latin typeface="Cambria Math" panose="02040503050406030204" pitchFamily="18" charset="0"/>
                          </a:rPr>
                        </m:ctrlPr>
                      </m:sSupPr>
                      <m:e>
                        <m:r>
                          <a:rPr lang="en-US" sz="2400" i="1" dirty="0" smtClean="0">
                            <a:latin typeface="Cambria Math"/>
                          </a:rPr>
                          <m:t>10</m:t>
                        </m:r>
                      </m:e>
                      <m:sup>
                        <m:r>
                          <a:rPr lang="en-US" sz="2400" b="0" i="1" dirty="0" smtClean="0">
                            <a:latin typeface="Cambria Math"/>
                          </a:rPr>
                          <m:t>6</m:t>
                        </m:r>
                      </m:sup>
                    </m:sSup>
                    <m:r>
                      <a:rPr lang="en-US" sz="2400" b="0" i="1" dirty="0" smtClean="0">
                        <a:latin typeface="Cambria Math"/>
                      </a:rPr>
                      <m:t> </m:t>
                    </m:r>
                    <m:r>
                      <a:rPr lang="en-US" sz="2400" i="1" dirty="0" smtClean="0">
                        <a:latin typeface="Cambria Math"/>
                      </a:rPr>
                      <m:t>𝐽</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 t="-1439"/>
                </a:stretch>
              </a:blipFill>
            </p:spPr>
            <p:txBody>
              <a:bodyPr/>
              <a:lstStyle/>
              <a:p>
                <a:r>
                  <a:rPr lang="en-US">
                    <a:noFill/>
                  </a:rPr>
                  <a:t> </a:t>
                </a:r>
              </a:p>
            </p:txBody>
          </p:sp>
        </mc:Fallback>
      </mc:AlternateContent>
      <p:pic>
        <p:nvPicPr>
          <p:cNvPr id="24578" name="Picture 2" descr="C:\Documents and Settings\rwright.INSIDE\Local Settings\Temporary Internet Files\Content.IE5\0U1MP1TB\MPj04306780000[1].jpg"/>
          <p:cNvPicPr>
            <a:picLocks noChangeAspect="1" noChangeArrowheads="1"/>
          </p:cNvPicPr>
          <p:nvPr/>
        </p:nvPicPr>
        <p:blipFill>
          <a:blip r:embed="rId4" cstate="print"/>
          <a:srcRect/>
          <a:stretch>
            <a:fillRect/>
          </a:stretch>
        </p:blipFill>
        <p:spPr bwMode="auto">
          <a:xfrm>
            <a:off x="5715000" y="2037992"/>
            <a:ext cx="3429000" cy="3105509"/>
          </a:xfrm>
          <a:prstGeom prst="rect">
            <a:avLst/>
          </a:prstGeom>
          <a:noFill/>
        </p:spPr>
      </p:pic>
    </p:spTree>
    <p:extLst>
      <p:ext uri="{BB962C8B-B14F-4D97-AF65-F5344CB8AC3E}">
        <p14:creationId xmlns:p14="http://schemas.microsoft.com/office/powerpoint/2010/main" val="8620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06-04 Heat and Temperature Change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 is the increase in temperature of a 50 g nail hit by a hammer with force of 500N? The length of the nail is .06m its specific heat capacity is 450 J/kg</a:t>
                </a:r>
                <a14:m>
                  <m:oMath xmlns:m="http://schemas.openxmlformats.org/officeDocument/2006/math">
                    <m:r>
                      <a:rPr lang="en-US" b="0" i="1" smtClean="0">
                        <a:latin typeface="Cambria Math"/>
                      </a:rPr>
                      <m:t>°</m:t>
                    </m:r>
                  </m:oMath>
                </a14:m>
                <a:r>
                  <a:rPr lang="en-US" dirty="0"/>
                  <a:t>C. </a:t>
                </a:r>
              </a:p>
              <a:p>
                <a14:m>
                  <m:oMath xmlns:m="http://schemas.openxmlformats.org/officeDocument/2006/math">
                    <m:r>
                      <m:rPr>
                        <m:sty m:val="p"/>
                      </m:rPr>
                      <a:rPr lang="en-US" b="0" i="0" smtClean="0">
                        <a:latin typeface="Cambria Math"/>
                      </a:rPr>
                      <m:t>Δ</m:t>
                    </m:r>
                    <m:r>
                      <a:rPr lang="en-US" b="0" i="1" smtClean="0">
                        <a:latin typeface="Cambria Math"/>
                      </a:rPr>
                      <m:t>𝑇</m:t>
                    </m:r>
                    <m:r>
                      <a:rPr lang="en-US" b="0" i="1" smtClean="0">
                        <a:latin typeface="Cambria Math"/>
                      </a:rPr>
                      <m:t>=1.33 °</m:t>
                    </m:r>
                    <m:r>
                      <a:rPr lang="en-US" b="0" i="1" smtClean="0">
                        <a:latin typeface="Cambria Math"/>
                      </a:rPr>
                      <m:t>𝐶</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346" r="-444"/>
                </a:stretch>
              </a:blipFill>
            </p:spPr>
            <p:txBody>
              <a:bodyPr/>
              <a:lstStyle/>
              <a:p>
                <a:r>
                  <a:rPr lang="en-US">
                    <a:noFill/>
                  </a:rPr>
                  <a:t> </a:t>
                </a:r>
              </a:p>
            </p:txBody>
          </p:sp>
        </mc:Fallback>
      </mc:AlternateContent>
      <p:pic>
        <p:nvPicPr>
          <p:cNvPr id="5124" name="Picture 4" descr="C:\Users\rwright\AppData\Local\Microsoft\Windows\Temporary Internet Files\Content.IE5\1BQE5BQN\MC90043260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60045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06-04 Heat and Temperature Change</a:t>
            </a:r>
          </a:p>
        </p:txBody>
      </p:sp>
      <p:sp>
        <p:nvSpPr>
          <p:cNvPr id="3" name="Content Placeholder 2"/>
          <p:cNvSpPr>
            <a:spLocks noGrp="1"/>
          </p:cNvSpPr>
          <p:nvPr>
            <p:ph idx="1"/>
          </p:nvPr>
        </p:nvSpPr>
        <p:spPr/>
        <p:txBody>
          <a:bodyPr>
            <a:normAutofit fontScale="85000" lnSpcReduction="10000"/>
          </a:bodyPr>
          <a:lstStyle/>
          <a:p>
            <a:r>
              <a:rPr lang="en-US" dirty="0"/>
              <a:t>Do the lab handout.</a:t>
            </a:r>
          </a:p>
          <a:p>
            <a:endParaRPr lang="en-US" dirty="0"/>
          </a:p>
          <a:p>
            <a:r>
              <a:rPr lang="en-US" dirty="0"/>
              <a:t>A hot marble will be placed into cool water. The heat will transfer from the marble into the water until they are the same temperature. The amount of heat that leaves the marble is the same as the heat absorbed by the water. By knowing the change in temperature and amount of water, we can calculate the specific heat capacity of the marble.</a:t>
            </a:r>
          </a:p>
          <a:p>
            <a:endParaRPr lang="en-US" dirty="0"/>
          </a:p>
          <a:p>
            <a:r>
              <a:rPr lang="en-US" dirty="0"/>
              <a:t>Where could errors have come from?</a:t>
            </a:r>
          </a:p>
          <a:p>
            <a:endParaRPr lang="en-US" dirty="0"/>
          </a:p>
        </p:txBody>
      </p:sp>
    </p:spTree>
    <p:extLst>
      <p:ext uri="{BB962C8B-B14F-4D97-AF65-F5344CB8AC3E}">
        <p14:creationId xmlns:p14="http://schemas.microsoft.com/office/powerpoint/2010/main" val="3300724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06-04 Homework</a:t>
            </a:r>
          </a:p>
        </p:txBody>
      </p:sp>
      <p:sp>
        <p:nvSpPr>
          <p:cNvPr id="3" name="Content Placeholder 2"/>
          <p:cNvSpPr>
            <a:spLocks noGrp="1"/>
          </p:cNvSpPr>
          <p:nvPr>
            <p:ph sz="half" idx="1"/>
          </p:nvPr>
        </p:nvSpPr>
        <p:spPr/>
        <p:txBody>
          <a:bodyPr>
            <a:normAutofit/>
          </a:bodyPr>
          <a:lstStyle/>
          <a:p>
            <a:r>
              <a:rPr lang="en-US" dirty="0"/>
              <a:t>How much does the temperature of your pencil rise as you do these problems?</a:t>
            </a:r>
          </a:p>
          <a:p>
            <a:endParaRPr lang="en-US" dirty="0"/>
          </a:p>
          <a:p>
            <a:r>
              <a:rPr lang="en-US" dirty="0"/>
              <a:t>Read 14.3</a:t>
            </a:r>
          </a:p>
        </p:txBody>
      </p:sp>
      <p:sp>
        <p:nvSpPr>
          <p:cNvPr id="4" name="Content Placeholder 3"/>
          <p:cNvSpPr>
            <a:spLocks noGrp="1"/>
          </p:cNvSpPr>
          <p:nvPr>
            <p:ph sz="half" idx="2"/>
          </p:nvPr>
        </p:nvSpPr>
        <p:spPr/>
        <p:txBody>
          <a:bodyPr>
            <a:normAutofit/>
          </a:bodyPr>
          <a:lstStyle/>
          <a:p>
            <a:endParaRPr lang="en-US" dirty="0">
              <a:latin typeface="+mn-lt"/>
            </a:endParaRPr>
          </a:p>
        </p:txBody>
      </p:sp>
    </p:spTree>
    <p:extLst>
      <p:ext uri="{BB962C8B-B14F-4D97-AF65-F5344CB8AC3E}">
        <p14:creationId xmlns:p14="http://schemas.microsoft.com/office/powerpoint/2010/main" val="3150125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FC08-0EEC-4857-B5E0-F5EF1BB8F7E9}"/>
              </a:ext>
            </a:extLst>
          </p:cNvPr>
          <p:cNvSpPr>
            <a:spLocks noGrp="1"/>
          </p:cNvSpPr>
          <p:nvPr>
            <p:ph type="title"/>
          </p:nvPr>
        </p:nvSpPr>
        <p:spPr/>
        <p:txBody>
          <a:bodyPr/>
          <a:lstStyle/>
          <a:p>
            <a:r>
              <a:rPr lang="en-US" dirty="0"/>
              <a:t>06-05 Phase Change and Latent Heat</a:t>
            </a:r>
          </a:p>
        </p:txBody>
      </p:sp>
      <p:sp>
        <p:nvSpPr>
          <p:cNvPr id="3" name="Text Placeholder 2">
            <a:extLst>
              <a:ext uri="{FF2B5EF4-FFF2-40B4-BE49-F238E27FC236}">
                <a16:creationId xmlns:a16="http://schemas.microsoft.com/office/drawing/2014/main" id="{A67993E3-CE59-4E6F-9B3D-9695185B13F6}"/>
              </a:ext>
            </a:extLst>
          </p:cNvPr>
          <p:cNvSpPr>
            <a:spLocks noGrp="1"/>
          </p:cNvSpPr>
          <p:nvPr>
            <p:ph type="body" idx="1"/>
          </p:nvPr>
        </p:nvSpPr>
        <p:spPr/>
        <p:txBody>
          <a:bodyPr/>
          <a:lstStyle/>
          <a:p>
            <a:r>
              <a:rPr lang="en-US" dirty="0"/>
              <a:t>In this lesson you will…</a:t>
            </a:r>
          </a:p>
          <a:p>
            <a:r>
              <a:rPr lang="en-US" dirty="0"/>
              <a:t>• Examine heat transfer.</a:t>
            </a:r>
          </a:p>
          <a:p>
            <a:r>
              <a:rPr lang="en-US" dirty="0"/>
              <a:t>• Calculate final temperature from heat transfer.</a:t>
            </a:r>
          </a:p>
        </p:txBody>
      </p:sp>
    </p:spTree>
    <p:extLst>
      <p:ext uri="{BB962C8B-B14F-4D97-AF65-F5344CB8AC3E}">
        <p14:creationId xmlns:p14="http://schemas.microsoft.com/office/powerpoint/2010/main" val="3239846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p:sp>
        <p:nvSpPr>
          <p:cNvPr id="3" name="Content Placeholder 2"/>
          <p:cNvSpPr>
            <a:spLocks noGrp="1"/>
          </p:cNvSpPr>
          <p:nvPr>
            <p:ph sz="half" idx="1"/>
          </p:nvPr>
        </p:nvSpPr>
        <p:spPr/>
        <p:txBody>
          <a:bodyPr>
            <a:normAutofit lnSpcReduction="10000"/>
          </a:bodyPr>
          <a:lstStyle/>
          <a:p>
            <a:r>
              <a:rPr lang="en-US" dirty="0"/>
              <a:t>Start the lab handout.</a:t>
            </a:r>
          </a:p>
          <a:p>
            <a:endParaRPr lang="en-US" dirty="0"/>
          </a:p>
          <a:p>
            <a:r>
              <a:rPr lang="en-US" dirty="0"/>
              <a:t>Measurements will be taken every few minutes, but we will start the lesson, then pause for the measurements.</a:t>
            </a:r>
          </a:p>
        </p:txBody>
      </p:sp>
      <p:sp>
        <p:nvSpPr>
          <p:cNvPr id="4" name="Content Placeholder 3"/>
          <p:cNvSpPr>
            <a:spLocks noGrp="1"/>
          </p:cNvSpPr>
          <p:nvPr>
            <p:ph sz="half" idx="2"/>
          </p:nvPr>
        </p:nvSpPr>
        <p:spPr/>
        <p:txBody>
          <a:bodyPr>
            <a:normAutofit lnSpcReduction="10000"/>
          </a:bodyPr>
          <a:lstStyle/>
          <a:p>
            <a:r>
              <a:rPr lang="en-US" dirty="0"/>
              <a:t>Boiling water – Mr. Wright has the water.</a:t>
            </a:r>
          </a:p>
          <a:p>
            <a:endParaRPr lang="en-US" dirty="0"/>
          </a:p>
          <a:p>
            <a:r>
              <a:rPr lang="en-US" dirty="0"/>
              <a:t>Ice Water – Students have the ice water.</a:t>
            </a:r>
          </a:p>
        </p:txBody>
      </p:sp>
    </p:spTree>
    <p:extLst>
      <p:ext uri="{BB962C8B-B14F-4D97-AF65-F5344CB8AC3E}">
        <p14:creationId xmlns:p14="http://schemas.microsoft.com/office/powerpoint/2010/main" val="3460080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p:sp>
        <p:nvSpPr>
          <p:cNvPr id="3" name="Content Placeholder 2"/>
          <p:cNvSpPr>
            <a:spLocks noGrp="1"/>
          </p:cNvSpPr>
          <p:nvPr>
            <p:ph idx="1"/>
          </p:nvPr>
        </p:nvSpPr>
        <p:spPr/>
        <p:txBody>
          <a:bodyPr>
            <a:normAutofit/>
          </a:bodyPr>
          <a:lstStyle/>
          <a:p>
            <a:r>
              <a:rPr lang="en-US" dirty="0"/>
              <a:t>Energy is required to (or released by)  changing the molecular bonds in states of matter</a:t>
            </a:r>
          </a:p>
          <a:p>
            <a:endParaRPr lang="en-US" dirty="0"/>
          </a:p>
          <a:p>
            <a:r>
              <a:rPr lang="en-US" dirty="0"/>
              <a:t>It takes energy to break the crystal structure to change from solid to liquid</a:t>
            </a:r>
          </a:p>
        </p:txBody>
      </p:sp>
    </p:spTree>
    <p:extLst>
      <p:ext uri="{BB962C8B-B14F-4D97-AF65-F5344CB8AC3E}">
        <p14:creationId xmlns:p14="http://schemas.microsoft.com/office/powerpoint/2010/main" val="6033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06-01 Temperature and Thermal Expansion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0000" lnSpcReduction="20000"/>
              </a:bodyPr>
              <a:lstStyle/>
              <a:p>
                <a:r>
                  <a:rPr lang="en-US" dirty="0"/>
                  <a:t>Common temp scales</a:t>
                </a:r>
              </a:p>
              <a:p>
                <a:pPr lvl="1"/>
                <a:r>
                  <a:rPr lang="en-US" dirty="0"/>
                  <a:t>Celsius (centigrade)</a:t>
                </a:r>
              </a:p>
              <a:p>
                <a:pPr lvl="2"/>
                <a:r>
                  <a:rPr lang="en-US" dirty="0"/>
                  <a:t>Water freezes at 0°C</a:t>
                </a:r>
              </a:p>
              <a:p>
                <a:pPr lvl="2"/>
                <a:r>
                  <a:rPr lang="en-US" dirty="0"/>
                  <a:t>Water boils at 100°C</a:t>
                </a:r>
              </a:p>
              <a:p>
                <a:pPr lvl="1"/>
                <a:endParaRPr lang="en-US" dirty="0"/>
              </a:p>
              <a:p>
                <a:pPr lvl="1"/>
                <a:r>
                  <a:rPr lang="en-US" dirty="0"/>
                  <a:t>Fahrenheit</a:t>
                </a:r>
              </a:p>
              <a:p>
                <a:pPr lvl="2"/>
                <a:r>
                  <a:rPr lang="en-US" dirty="0"/>
                  <a:t>Water freezes at 32°F</a:t>
                </a:r>
              </a:p>
              <a:p>
                <a:pPr lvl="2"/>
                <a:r>
                  <a:rPr lang="en-US" dirty="0"/>
                  <a:t>Water boils at 212°F</a:t>
                </a:r>
              </a:p>
              <a:p>
                <a:pPr lvl="1"/>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𝐶</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num>
                      <m:den>
                        <m:r>
                          <a:rPr lang="en-US" b="0" i="1" smtClean="0">
                            <a:latin typeface="Cambria Math"/>
                          </a:rPr>
                          <m:t>9</m:t>
                        </m:r>
                      </m:den>
                    </m:f>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𝐹</m:t>
                        </m:r>
                      </m:sub>
                    </m:sSub>
                    <m:r>
                      <a:rPr lang="en-US" b="0" i="1" smtClean="0">
                        <a:latin typeface="Cambria Math"/>
                      </a:rPr>
                      <m:t>−32)</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4"/>
                <a:stretch>
                  <a:fillRect l="-603" t="-2961" r="-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648200" y="1234440"/>
                <a:ext cx="4343400" cy="3394710"/>
              </a:xfrm>
            </p:spPr>
            <p:txBody>
              <a:bodyPr>
                <a:normAutofit fontScale="70000" lnSpcReduction="20000"/>
              </a:bodyPr>
              <a:lstStyle/>
              <a:p>
                <a:r>
                  <a:rPr lang="en-US" dirty="0"/>
                  <a:t>Kelvin (K)</a:t>
                </a:r>
              </a:p>
              <a:p>
                <a:pPr lvl="1"/>
                <a:r>
                  <a:rPr lang="en-US" dirty="0"/>
                  <a:t>Notice it is NOT degrees Kelvin</a:t>
                </a:r>
              </a:p>
              <a:p>
                <a:endParaRPr lang="en-US" dirty="0"/>
              </a:p>
              <a:p>
                <a:pPr lvl="1"/>
                <a:r>
                  <a:rPr lang="en-US" dirty="0"/>
                  <a:t>0 K = absolute zero (temperature cannot be less than this)</a:t>
                </a:r>
              </a:p>
              <a:p>
                <a:pPr lvl="1"/>
                <a:r>
                  <a:rPr lang="en-US" dirty="0"/>
                  <a:t>273.15 K = 0°C (water freezing)</a:t>
                </a:r>
              </a:p>
              <a:p>
                <a:pPr lvl="1"/>
                <a:r>
                  <a:rPr lang="en-US" dirty="0"/>
                  <a:t>373.15 K = 100°C (water boiling)</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𝐾</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𝐶</m:t>
                        </m:r>
                      </m:sub>
                    </m:sSub>
                    <m:r>
                      <a:rPr lang="en-US" b="0" i="1" smtClean="0">
                        <a:latin typeface="Cambria Math"/>
                      </a:rPr>
                      <m:t>+273.15</m:t>
                    </m:r>
                  </m:oMath>
                </a14:m>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648200" y="1645920"/>
                <a:ext cx="4343400" cy="4526280"/>
              </a:xfrm>
              <a:blipFill rotWithShape="1">
                <a:blip r:embed="rId5"/>
                <a:stretch>
                  <a:fillRect l="-702" t="-2961" r="-3792"/>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4489450" y="2064544"/>
          <a:ext cx="114300" cy="133350"/>
        </p:xfrm>
        <a:graphic>
          <a:graphicData uri="http://schemas.openxmlformats.org/presentationml/2006/ole">
            <mc:AlternateContent xmlns:mc="http://schemas.openxmlformats.org/markup-compatibility/2006">
              <mc:Choice xmlns:v="urn:schemas-microsoft-com:vml" Requires="v">
                <p:oleObj spid="_x0000_s1128" name="Equation" r:id="rId6" imgW="114120" imgH="177480" progId="Equation.BREE4">
                  <p:embed/>
                </p:oleObj>
              </mc:Choice>
              <mc:Fallback>
                <p:oleObj name="Equation" r:id="rId6" imgW="114120" imgH="177480"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9450" y="2064544"/>
                        <a:ext cx="11430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72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p:sp>
        <p:nvSpPr>
          <p:cNvPr id="3" name="Content Placeholder 2"/>
          <p:cNvSpPr>
            <a:spLocks noGrp="1"/>
          </p:cNvSpPr>
          <p:nvPr>
            <p:ph idx="1"/>
          </p:nvPr>
        </p:nvSpPr>
        <p:spPr/>
        <p:txBody>
          <a:bodyPr>
            <a:normAutofit fontScale="85000" lnSpcReduction="10000"/>
          </a:bodyPr>
          <a:lstStyle/>
          <a:p>
            <a:r>
              <a:rPr lang="en-US" dirty="0"/>
              <a:t>Heat does not always change the temperature of a material</a:t>
            </a:r>
          </a:p>
          <a:p>
            <a:endParaRPr lang="en-US" dirty="0"/>
          </a:p>
          <a:p>
            <a:r>
              <a:rPr lang="en-US" dirty="0"/>
              <a:t>Phases of matter</a:t>
            </a:r>
          </a:p>
          <a:p>
            <a:pPr lvl="1"/>
            <a:r>
              <a:rPr lang="en-US" dirty="0"/>
              <a:t>Solid</a:t>
            </a:r>
          </a:p>
          <a:p>
            <a:pPr lvl="1"/>
            <a:r>
              <a:rPr lang="en-US" dirty="0"/>
              <a:t>Liquid</a:t>
            </a:r>
          </a:p>
          <a:p>
            <a:pPr lvl="1"/>
            <a:r>
              <a:rPr lang="en-US" dirty="0"/>
              <a:t>Gas</a:t>
            </a:r>
          </a:p>
          <a:p>
            <a:pPr lvl="1"/>
            <a:endParaRPr lang="en-US" dirty="0"/>
          </a:p>
          <a:p>
            <a:r>
              <a:rPr lang="en-US" dirty="0"/>
              <a:t>Blue arrows release energy</a:t>
            </a:r>
          </a:p>
          <a:p>
            <a:r>
              <a:rPr lang="en-US" dirty="0"/>
              <a:t>Red arrows absorb energy</a:t>
            </a:r>
          </a:p>
          <a:p>
            <a:pPr lvl="1"/>
            <a:endParaRPr lang="en-US" dirty="0"/>
          </a:p>
        </p:txBody>
      </p:sp>
      <p:pic>
        <p:nvPicPr>
          <p:cNvPr id="4" name="Picture 3" descr="F12.27.jpg"/>
          <p:cNvPicPr>
            <a:picLocks noChangeAspect="1"/>
          </p:cNvPicPr>
          <p:nvPr/>
        </p:nvPicPr>
        <p:blipFill>
          <a:blip r:embed="rId3" cstate="print"/>
          <a:stretch>
            <a:fillRect/>
          </a:stretch>
        </p:blipFill>
        <p:spPr>
          <a:xfrm>
            <a:off x="5105400" y="1657350"/>
            <a:ext cx="3880022" cy="3428999"/>
          </a:xfrm>
          <a:prstGeom prst="rect">
            <a:avLst/>
          </a:prstGeom>
        </p:spPr>
      </p:pic>
    </p:spTree>
    <p:extLst>
      <p:ext uri="{BB962C8B-B14F-4D97-AF65-F5344CB8AC3E}">
        <p14:creationId xmlns:p14="http://schemas.microsoft.com/office/powerpoint/2010/main" val="7976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p:sp>
        <p:nvSpPr>
          <p:cNvPr id="3" name="Content Placeholder 2"/>
          <p:cNvSpPr>
            <a:spLocks noGrp="1"/>
          </p:cNvSpPr>
          <p:nvPr>
            <p:ph idx="1"/>
          </p:nvPr>
        </p:nvSpPr>
        <p:spPr/>
        <p:txBody>
          <a:bodyPr>
            <a:normAutofit/>
          </a:bodyPr>
          <a:lstStyle/>
          <a:p>
            <a:r>
              <a:rPr lang="en-US" sz="2000" dirty="0"/>
              <a:t>Typical process (water)</a:t>
            </a:r>
          </a:p>
          <a:p>
            <a:pPr lvl="1"/>
            <a:r>
              <a:rPr lang="en-US" sz="2000" dirty="0"/>
              <a:t>Ice warms up (temperature change)</a:t>
            </a:r>
          </a:p>
          <a:p>
            <a:pPr lvl="1"/>
            <a:r>
              <a:rPr lang="en-US" sz="2000" dirty="0"/>
              <a:t>Ice melts (no temperature change until no ice)</a:t>
            </a:r>
          </a:p>
          <a:p>
            <a:pPr lvl="1"/>
            <a:r>
              <a:rPr lang="en-US" sz="2000" dirty="0"/>
              <a:t>Water warms up (temperature change)</a:t>
            </a:r>
          </a:p>
          <a:p>
            <a:pPr lvl="1"/>
            <a:r>
              <a:rPr lang="en-US" sz="2000" dirty="0"/>
              <a:t>Water boils (no temperature change until no liquid)</a:t>
            </a:r>
          </a:p>
          <a:p>
            <a:pPr lvl="1"/>
            <a:r>
              <a:rPr lang="en-US" sz="2000" dirty="0"/>
              <a:t>Steam warms up</a:t>
            </a:r>
          </a:p>
          <a:p>
            <a:endParaRPr lang="en-US" sz="2000" dirty="0"/>
          </a:p>
          <a:p>
            <a:endParaRPr lang="en-US" sz="2000" dirty="0"/>
          </a:p>
        </p:txBody>
      </p:sp>
      <p:pic>
        <p:nvPicPr>
          <p:cNvPr id="5" name="Picture 4" descr="F12.28.jpg"/>
          <p:cNvPicPr>
            <a:picLocks noChangeAspect="1"/>
          </p:cNvPicPr>
          <p:nvPr/>
        </p:nvPicPr>
        <p:blipFill>
          <a:blip r:embed="rId3" cstate="print"/>
          <a:stretch>
            <a:fillRect/>
          </a:stretch>
        </p:blipFill>
        <p:spPr>
          <a:xfrm>
            <a:off x="3695700" y="3120390"/>
            <a:ext cx="5105400" cy="2023110"/>
          </a:xfrm>
          <a:prstGeom prst="rect">
            <a:avLst/>
          </a:prstGeom>
        </p:spPr>
      </p:pic>
    </p:spTree>
    <p:extLst>
      <p:ext uri="{BB962C8B-B14F-4D97-AF65-F5344CB8AC3E}">
        <p14:creationId xmlns:p14="http://schemas.microsoft.com/office/powerpoint/2010/main" val="337603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p:sp>
        <p:nvSpPr>
          <p:cNvPr id="3" name="Content Placeholder 2"/>
          <p:cNvSpPr>
            <a:spLocks noGrp="1"/>
          </p:cNvSpPr>
          <p:nvPr>
            <p:ph idx="1"/>
          </p:nvPr>
        </p:nvSpPr>
        <p:spPr/>
        <p:txBody>
          <a:bodyPr>
            <a:normAutofit/>
          </a:bodyPr>
          <a:lstStyle/>
          <a:p>
            <a:r>
              <a:rPr lang="en-US" sz="2400" dirty="0"/>
              <a:t>When you cook pasta (or anything that requires boiling), is it better to have a vigorous boil or to turn down the heat to produce barely boiling water?</a:t>
            </a:r>
          </a:p>
          <a:p>
            <a:endParaRPr lang="en-US" sz="2400" dirty="0"/>
          </a:p>
          <a:p>
            <a:r>
              <a:rPr lang="en-US" sz="2400" dirty="0"/>
              <a:t>As long as the water is boiling, it is at 100°C</a:t>
            </a:r>
          </a:p>
          <a:p>
            <a:r>
              <a:rPr lang="en-US" sz="2400" dirty="0"/>
              <a:t>It is saves energy if you use barely boiling water</a:t>
            </a:r>
          </a:p>
        </p:txBody>
      </p:sp>
      <p:pic>
        <p:nvPicPr>
          <p:cNvPr id="25603" name="Picture 3" descr="C:\Documents and Settings\rwright.INSIDE\Local Settings\Temporary Internet Files\Content.IE5\3CJLMJJL\MCj02961250000[1].wmf"/>
          <p:cNvPicPr>
            <a:picLocks noChangeAspect="1" noChangeArrowheads="1"/>
          </p:cNvPicPr>
          <p:nvPr/>
        </p:nvPicPr>
        <p:blipFill>
          <a:blip r:embed="rId3" cstate="print"/>
          <a:srcRect/>
          <a:stretch>
            <a:fillRect/>
          </a:stretch>
        </p:blipFill>
        <p:spPr bwMode="auto">
          <a:xfrm>
            <a:off x="6924392" y="3670049"/>
            <a:ext cx="2219608" cy="1473451"/>
          </a:xfrm>
          <a:prstGeom prst="rect">
            <a:avLst/>
          </a:prstGeom>
          <a:noFill/>
        </p:spPr>
      </p:pic>
    </p:spTree>
    <p:extLst>
      <p:ext uri="{BB962C8B-B14F-4D97-AF65-F5344CB8AC3E}">
        <p14:creationId xmlns:p14="http://schemas.microsoft.com/office/powerpoint/2010/main" val="199367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Latent heat</a:t>
                </a:r>
              </a:p>
              <a:p>
                <a:pPr lvl="1"/>
                <a:r>
                  <a:rPr lang="en-US" dirty="0"/>
                  <a:t>The amount of heat per kilogram required to change phase</a:t>
                </a:r>
              </a:p>
              <a:p>
                <a:pPr lvl="1"/>
                <a:endParaRPr lang="en-US" dirty="0"/>
              </a:p>
              <a:p>
                <a14:m>
                  <m:oMath xmlns:m="http://schemas.openxmlformats.org/officeDocument/2006/math">
                    <m:r>
                      <a:rPr lang="en-US" i="1" dirty="0" smtClean="0">
                        <a:latin typeface="Cambria Math"/>
                      </a:rPr>
                      <m:t>𝑄</m:t>
                    </m:r>
                    <m:r>
                      <a:rPr lang="en-US" i="1" dirty="0" smtClean="0">
                        <a:latin typeface="Cambria Math"/>
                      </a:rPr>
                      <m:t>=</m:t>
                    </m:r>
                    <m:r>
                      <a:rPr lang="en-US" i="1" dirty="0" err="1" smtClean="0">
                        <a:latin typeface="Cambria Math"/>
                      </a:rPr>
                      <m:t>𝑚𝐿</m:t>
                    </m:r>
                  </m:oMath>
                </a14:m>
                <a:endParaRPr lang="en-US" dirty="0"/>
              </a:p>
              <a:p>
                <a:endParaRPr lang="en-US" dirty="0"/>
              </a:p>
              <a:p>
                <a14:m>
                  <m:oMath xmlns:m="http://schemas.openxmlformats.org/officeDocument/2006/math">
                    <m:r>
                      <a:rPr lang="en-US" i="1" dirty="0" smtClean="0">
                        <a:latin typeface="Cambria Math"/>
                      </a:rPr>
                      <m:t>𝑄</m:t>
                    </m:r>
                    <m:r>
                      <a:rPr lang="en-US" i="1" dirty="0" smtClean="0">
                        <a:latin typeface="Cambria Math"/>
                      </a:rPr>
                      <m:t> </m:t>
                    </m:r>
                  </m:oMath>
                </a14:m>
                <a:r>
                  <a:rPr lang="en-US" dirty="0"/>
                  <a:t>= heat required</a:t>
                </a:r>
              </a:p>
              <a:p>
                <a14:m>
                  <m:oMath xmlns:m="http://schemas.openxmlformats.org/officeDocument/2006/math">
                    <m:r>
                      <a:rPr lang="en-US" i="1" dirty="0" smtClean="0">
                        <a:latin typeface="Cambria Math"/>
                      </a:rPr>
                      <m:t>𝑚</m:t>
                    </m:r>
                    <m:r>
                      <a:rPr lang="en-US" i="1" dirty="0" smtClean="0">
                        <a:latin typeface="Cambria Math"/>
                      </a:rPr>
                      <m:t> </m:t>
                    </m:r>
                  </m:oMath>
                </a14:m>
                <a:r>
                  <a:rPr lang="en-US" dirty="0"/>
                  <a:t>= mass</a:t>
                </a:r>
              </a:p>
              <a:p>
                <a14:m>
                  <m:oMath xmlns:m="http://schemas.openxmlformats.org/officeDocument/2006/math">
                    <m:r>
                      <a:rPr lang="en-US" i="1" dirty="0" smtClean="0">
                        <a:latin typeface="Cambria Math"/>
                      </a:rPr>
                      <m:t>𝐿</m:t>
                    </m:r>
                    <m:r>
                      <a:rPr lang="en-US" i="1" dirty="0" smtClean="0">
                        <a:latin typeface="Cambria Math"/>
                      </a:rPr>
                      <m:t> </m:t>
                    </m:r>
                  </m:oMath>
                </a14:m>
                <a:r>
                  <a:rPr lang="en-US" dirty="0"/>
                  <a:t>= latent heat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2746" b="-1131"/>
                </a:stretch>
              </a:blipFill>
            </p:spPr>
            <p:txBody>
              <a:bodyPr/>
              <a:lstStyle/>
              <a:p>
                <a:r>
                  <a:rPr lang="en-US">
                    <a:noFill/>
                  </a:rPr>
                  <a:t> </a:t>
                </a:r>
              </a:p>
            </p:txBody>
          </p:sp>
        </mc:Fallback>
      </mc:AlternateContent>
    </p:spTree>
    <p:extLst>
      <p:ext uri="{BB962C8B-B14F-4D97-AF65-F5344CB8AC3E}">
        <p14:creationId xmlns:p14="http://schemas.microsoft.com/office/powerpoint/2010/main" val="37279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p:sp>
        <p:nvSpPr>
          <p:cNvPr id="3" name="Content Placeholder 2"/>
          <p:cNvSpPr>
            <a:spLocks noGrp="1"/>
          </p:cNvSpPr>
          <p:nvPr>
            <p:ph idx="1"/>
          </p:nvPr>
        </p:nvSpPr>
        <p:spPr/>
        <p:txBody>
          <a:bodyPr>
            <a:normAutofit fontScale="85000" lnSpcReduction="20000"/>
          </a:bodyPr>
          <a:lstStyle/>
          <a:p>
            <a:r>
              <a:rPr lang="en-US" dirty="0"/>
              <a:t>Latent heat of fusion (L</a:t>
            </a:r>
            <a:r>
              <a:rPr lang="en-US" baseline="-25000" dirty="0"/>
              <a:t>f</a:t>
            </a:r>
            <a:r>
              <a:rPr lang="en-US" dirty="0"/>
              <a:t>)</a:t>
            </a:r>
          </a:p>
          <a:p>
            <a:pPr lvl="1"/>
            <a:r>
              <a:rPr lang="en-US" dirty="0"/>
              <a:t>Refers to change between solid and liquid</a:t>
            </a:r>
          </a:p>
          <a:p>
            <a:pPr lvl="1"/>
            <a:endParaRPr lang="en-US" dirty="0"/>
          </a:p>
          <a:p>
            <a:r>
              <a:rPr lang="en-US" dirty="0"/>
              <a:t>Latent heat of vaporization (</a:t>
            </a:r>
            <a:r>
              <a:rPr lang="en-US" dirty="0" err="1"/>
              <a:t>L</a:t>
            </a:r>
            <a:r>
              <a:rPr lang="en-US" baseline="-25000" dirty="0" err="1"/>
              <a:t>v</a:t>
            </a:r>
            <a:r>
              <a:rPr lang="en-US" dirty="0"/>
              <a:t>)</a:t>
            </a:r>
          </a:p>
          <a:p>
            <a:pPr lvl="1"/>
            <a:r>
              <a:rPr lang="en-US" dirty="0"/>
              <a:t>Refers to change between liquid and gas</a:t>
            </a:r>
          </a:p>
          <a:p>
            <a:pPr lvl="1"/>
            <a:endParaRPr lang="en-US" dirty="0"/>
          </a:p>
          <a:p>
            <a:r>
              <a:rPr lang="en-US" dirty="0"/>
              <a:t>Latent heat of sublimation (L</a:t>
            </a:r>
            <a:r>
              <a:rPr lang="en-US" baseline="-25000" dirty="0"/>
              <a:t>s</a:t>
            </a:r>
            <a:r>
              <a:rPr lang="en-US" dirty="0"/>
              <a:t>)</a:t>
            </a:r>
          </a:p>
          <a:p>
            <a:pPr lvl="1"/>
            <a:r>
              <a:rPr lang="en-US" dirty="0"/>
              <a:t>Refers to change between solid and gas</a:t>
            </a:r>
          </a:p>
          <a:p>
            <a:pPr lvl="1"/>
            <a:endParaRPr lang="en-US" dirty="0"/>
          </a:p>
          <a:p>
            <a:r>
              <a:rPr lang="en-US" dirty="0"/>
              <a:t>See table 14.2</a:t>
            </a:r>
          </a:p>
        </p:txBody>
      </p:sp>
    </p:spTree>
    <p:extLst>
      <p:ext uri="{BB962C8B-B14F-4D97-AF65-F5344CB8AC3E}">
        <p14:creationId xmlns:p14="http://schemas.microsoft.com/office/powerpoint/2010/main" val="29135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p:sp>
        <p:nvSpPr>
          <p:cNvPr id="3" name="Content Placeholder 2"/>
          <p:cNvSpPr>
            <a:spLocks noGrp="1"/>
          </p:cNvSpPr>
          <p:nvPr>
            <p:ph idx="1"/>
          </p:nvPr>
        </p:nvSpPr>
        <p:spPr/>
        <p:txBody>
          <a:bodyPr>
            <a:normAutofit fontScale="92500" lnSpcReduction="20000"/>
          </a:bodyPr>
          <a:lstStyle/>
          <a:p>
            <a:r>
              <a:rPr lang="en-US" dirty="0"/>
              <a:t>The effects of latent heat can be devastating</a:t>
            </a:r>
          </a:p>
          <a:p>
            <a:endParaRPr lang="en-US" dirty="0"/>
          </a:p>
          <a:p>
            <a:r>
              <a:rPr lang="en-US" dirty="0"/>
              <a:t>Having 100°C (212°F) on your skin is not harmful</a:t>
            </a:r>
          </a:p>
          <a:p>
            <a:pPr lvl="1"/>
            <a:r>
              <a:rPr lang="en-US" dirty="0"/>
              <a:t>Have you ever stuck your hand in a hot (400°F) oven?</a:t>
            </a:r>
          </a:p>
          <a:p>
            <a:pPr lvl="1"/>
            <a:endParaRPr lang="en-US" dirty="0"/>
          </a:p>
          <a:p>
            <a:r>
              <a:rPr lang="en-US" dirty="0"/>
              <a:t>Why does steam (212°F) burn you?</a:t>
            </a:r>
          </a:p>
          <a:p>
            <a:pPr lvl="1"/>
            <a:r>
              <a:rPr lang="en-US" dirty="0"/>
              <a:t>The steam condenses on your skin and releases all the heat of vaporization (that’s a lot of heat!)</a:t>
            </a:r>
          </a:p>
        </p:txBody>
      </p:sp>
    </p:spTree>
    <p:extLst>
      <p:ext uri="{BB962C8B-B14F-4D97-AF65-F5344CB8AC3E}">
        <p14:creationId xmlns:p14="http://schemas.microsoft.com/office/powerpoint/2010/main" val="15998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06-05 Phase Change and Latent Heat</a:t>
            </a:r>
          </a:p>
        </p:txBody>
      </p:sp>
      <p:sp>
        <p:nvSpPr>
          <p:cNvPr id="3" name="Content Placeholder 2"/>
          <p:cNvSpPr>
            <a:spLocks noGrp="1"/>
          </p:cNvSpPr>
          <p:nvPr>
            <p:ph idx="1"/>
          </p:nvPr>
        </p:nvSpPr>
        <p:spPr/>
        <p:txBody>
          <a:bodyPr>
            <a:normAutofit lnSpcReduction="10000"/>
          </a:bodyPr>
          <a:lstStyle/>
          <a:p>
            <a:r>
              <a:rPr lang="en-US" dirty="0"/>
              <a:t>You have a glass of 1-kg warm water (25°C).  To make it cold you put in some ice cubes (-5°C).  After an equilibrium temperature is reached, there is a little ice left.  What is the minimum mass of the ice cubes?   (Assume no heat is lost to the environment.)</a:t>
            </a:r>
          </a:p>
          <a:p>
            <a:endParaRPr lang="en-US" dirty="0"/>
          </a:p>
          <a:p>
            <a:r>
              <a:rPr lang="en-US" dirty="0"/>
              <a:t>m = 0.303 kg</a:t>
            </a:r>
          </a:p>
          <a:p>
            <a:endParaRPr lang="en-US" dirty="0"/>
          </a:p>
        </p:txBody>
      </p:sp>
      <p:pic>
        <p:nvPicPr>
          <p:cNvPr id="26632" name="Picture 8" descr="C:\Documents and Settings\rwright.INSIDE\Local Settings\Temporary Internet Files\Content.IE5\B3INUO15\MPj04306290000[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3380" b="94648" l="9877" r="89771"/>
                    </a14:imgEffect>
                  </a14:imgLayer>
                </a14:imgProps>
              </a:ext>
            </a:extLst>
          </a:blip>
          <a:srcRect l="24981" t="12224" r="27142"/>
          <a:stretch/>
        </p:blipFill>
        <p:spPr bwMode="auto">
          <a:xfrm>
            <a:off x="7901127" y="3200400"/>
            <a:ext cx="1127464" cy="1943100"/>
          </a:xfrm>
          <a:prstGeom prst="rect">
            <a:avLst/>
          </a:prstGeom>
          <a:noFill/>
        </p:spPr>
      </p:pic>
    </p:spTree>
    <p:extLst>
      <p:ext uri="{BB962C8B-B14F-4D97-AF65-F5344CB8AC3E}">
        <p14:creationId xmlns:p14="http://schemas.microsoft.com/office/powerpoint/2010/main" val="149435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06-05 Homework</a:t>
            </a:r>
          </a:p>
        </p:txBody>
      </p:sp>
      <p:sp>
        <p:nvSpPr>
          <p:cNvPr id="4" name="Content Placeholder 3"/>
          <p:cNvSpPr>
            <a:spLocks noGrp="1"/>
          </p:cNvSpPr>
          <p:nvPr>
            <p:ph sz="half" idx="1"/>
          </p:nvPr>
        </p:nvSpPr>
        <p:spPr/>
        <p:txBody>
          <a:bodyPr>
            <a:normAutofit/>
          </a:bodyPr>
          <a:lstStyle/>
          <a:p>
            <a:r>
              <a:rPr lang="en-US" dirty="0"/>
              <a:t>Don’t let these problems phase you</a:t>
            </a:r>
          </a:p>
          <a:p>
            <a:pPr marL="0" indent="0">
              <a:buNone/>
            </a:pPr>
            <a:endParaRPr lang="en-US" dirty="0"/>
          </a:p>
          <a:p>
            <a:r>
              <a:rPr lang="en-US" dirty="0"/>
              <a:t>Read 14.4, 14.5</a:t>
            </a:r>
          </a:p>
        </p:txBody>
      </p:sp>
      <p:sp>
        <p:nvSpPr>
          <p:cNvPr id="5" name="Content Placeholder 4"/>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4151586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EDF8-2496-423C-B1D3-02B9452E6037}"/>
              </a:ext>
            </a:extLst>
          </p:cNvPr>
          <p:cNvSpPr>
            <a:spLocks noGrp="1"/>
          </p:cNvSpPr>
          <p:nvPr>
            <p:ph type="title"/>
          </p:nvPr>
        </p:nvSpPr>
        <p:spPr/>
        <p:txBody>
          <a:bodyPr/>
          <a:lstStyle/>
          <a:p>
            <a:r>
              <a:rPr lang="en-US" dirty="0"/>
              <a:t>06-06 Conduction</a:t>
            </a:r>
          </a:p>
        </p:txBody>
      </p:sp>
      <p:sp>
        <p:nvSpPr>
          <p:cNvPr id="3" name="Text Placeholder 2">
            <a:extLst>
              <a:ext uri="{FF2B5EF4-FFF2-40B4-BE49-F238E27FC236}">
                <a16:creationId xmlns:a16="http://schemas.microsoft.com/office/drawing/2014/main" id="{6A9A3813-5942-43AA-845A-A42C0E4E13A8}"/>
              </a:ext>
            </a:extLst>
          </p:cNvPr>
          <p:cNvSpPr>
            <a:spLocks noGrp="1"/>
          </p:cNvSpPr>
          <p:nvPr>
            <p:ph type="body" idx="1"/>
          </p:nvPr>
        </p:nvSpPr>
        <p:spPr/>
        <p:txBody>
          <a:bodyPr/>
          <a:lstStyle/>
          <a:p>
            <a:r>
              <a:rPr lang="en-US" dirty="0"/>
              <a:t>In this lesson you will…</a:t>
            </a:r>
          </a:p>
          <a:p>
            <a:r>
              <a:rPr lang="en-US" dirty="0"/>
              <a:t>• Discuss the different methods of heat transfer.</a:t>
            </a:r>
          </a:p>
          <a:p>
            <a:r>
              <a:rPr lang="en-US" dirty="0"/>
              <a:t>• Calculate thermal conductivity.</a:t>
            </a:r>
          </a:p>
          <a:p>
            <a:r>
              <a:rPr lang="en-US" dirty="0"/>
              <a:t>• Study thermal conductivities of common substances.</a:t>
            </a:r>
          </a:p>
        </p:txBody>
      </p:sp>
    </p:spTree>
    <p:extLst>
      <p:ext uri="{BB962C8B-B14F-4D97-AF65-F5344CB8AC3E}">
        <p14:creationId xmlns:p14="http://schemas.microsoft.com/office/powerpoint/2010/main" val="2445394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06-06 Conduction</a:t>
            </a:r>
          </a:p>
        </p:txBody>
      </p:sp>
      <p:sp>
        <p:nvSpPr>
          <p:cNvPr id="3" name="Content Placeholder 2"/>
          <p:cNvSpPr>
            <a:spLocks noGrp="1"/>
          </p:cNvSpPr>
          <p:nvPr>
            <p:ph idx="1"/>
          </p:nvPr>
        </p:nvSpPr>
        <p:spPr/>
        <p:txBody>
          <a:bodyPr>
            <a:normAutofit fontScale="92500" lnSpcReduction="10000"/>
          </a:bodyPr>
          <a:lstStyle/>
          <a:p>
            <a:r>
              <a:rPr lang="en-US" dirty="0"/>
              <a:t>Do the lab handout.</a:t>
            </a:r>
          </a:p>
          <a:p>
            <a:endParaRPr lang="en-US" dirty="0"/>
          </a:p>
          <a:p>
            <a:pPr lvl="0"/>
            <a:r>
              <a:rPr lang="en-US" dirty="0"/>
              <a:t>Put a small pat of butter on the curved end of each spoon.</a:t>
            </a:r>
          </a:p>
          <a:p>
            <a:pPr lvl="0"/>
            <a:r>
              <a:rPr lang="en-US" dirty="0"/>
              <a:t>Stick a bead to each pat of butter.</a:t>
            </a:r>
          </a:p>
          <a:p>
            <a:r>
              <a:rPr lang="en-US" dirty="0"/>
              <a:t>Set the spoons in the beaker with the butter side up. The handles will be downward.</a:t>
            </a:r>
          </a:p>
          <a:p>
            <a:r>
              <a:rPr lang="en-US" dirty="0"/>
              <a:t>Boiling water will be poured in the beaker. Predict the order that the butter will melt.</a:t>
            </a:r>
          </a:p>
        </p:txBody>
      </p:sp>
    </p:spTree>
    <p:extLst>
      <p:ext uri="{BB962C8B-B14F-4D97-AF65-F5344CB8AC3E}">
        <p14:creationId xmlns:p14="http://schemas.microsoft.com/office/powerpoint/2010/main" val="75408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06-01 Temperature and Thermal Expansion</a:t>
            </a:r>
          </a:p>
        </p:txBody>
      </p:sp>
      <p:sp>
        <p:nvSpPr>
          <p:cNvPr id="3" name="Content Placeholder 2"/>
          <p:cNvSpPr>
            <a:spLocks noGrp="1"/>
          </p:cNvSpPr>
          <p:nvPr>
            <p:ph idx="1"/>
          </p:nvPr>
        </p:nvSpPr>
        <p:spPr/>
        <p:txBody>
          <a:bodyPr/>
          <a:lstStyle/>
          <a:p>
            <a:r>
              <a:rPr lang="en-US" dirty="0"/>
              <a:t>Convert 30°C to °F and K</a:t>
            </a:r>
          </a:p>
          <a:p>
            <a:endParaRPr lang="en-US" dirty="0"/>
          </a:p>
          <a:p>
            <a:r>
              <a:rPr lang="en-US" dirty="0"/>
              <a:t>86°F</a:t>
            </a:r>
          </a:p>
          <a:p>
            <a:r>
              <a:rPr lang="en-US" dirty="0"/>
              <a:t>303.15 K</a:t>
            </a:r>
          </a:p>
        </p:txBody>
      </p:sp>
      <p:pic>
        <p:nvPicPr>
          <p:cNvPr id="21508" name="Picture 4" descr="C:\Documents and Settings\rwright.INSIDE\Local Settings\Temporary Internet Files\Content.IE5\3CJLMJJL\MCj02857880000[1].wmf"/>
          <p:cNvPicPr>
            <a:picLocks noChangeAspect="1" noChangeArrowheads="1"/>
          </p:cNvPicPr>
          <p:nvPr/>
        </p:nvPicPr>
        <p:blipFill>
          <a:blip r:embed="rId3" cstate="print"/>
          <a:srcRect/>
          <a:stretch>
            <a:fillRect/>
          </a:stretch>
        </p:blipFill>
        <p:spPr bwMode="auto">
          <a:xfrm>
            <a:off x="6175752" y="2400301"/>
            <a:ext cx="2968248" cy="2628557"/>
          </a:xfrm>
          <a:prstGeom prst="rect">
            <a:avLst/>
          </a:prstGeom>
          <a:noFill/>
        </p:spPr>
      </p:pic>
    </p:spTree>
    <p:extLst>
      <p:ext uri="{BB962C8B-B14F-4D97-AF65-F5344CB8AC3E}">
        <p14:creationId xmlns:p14="http://schemas.microsoft.com/office/powerpoint/2010/main" val="376317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06-06 Conduction</a:t>
            </a:r>
          </a:p>
        </p:txBody>
      </p:sp>
      <p:sp>
        <p:nvSpPr>
          <p:cNvPr id="3" name="Content Placeholder 2"/>
          <p:cNvSpPr>
            <a:spLocks noGrp="1"/>
          </p:cNvSpPr>
          <p:nvPr>
            <p:ph idx="1"/>
          </p:nvPr>
        </p:nvSpPr>
        <p:spPr/>
        <p:txBody>
          <a:bodyPr>
            <a:normAutofit lnSpcReduction="10000"/>
          </a:bodyPr>
          <a:lstStyle/>
          <a:p>
            <a:r>
              <a:rPr lang="en-US" dirty="0"/>
              <a:t>Conduction</a:t>
            </a:r>
          </a:p>
          <a:p>
            <a:pPr lvl="1"/>
            <a:r>
              <a:rPr lang="en-US" dirty="0"/>
              <a:t>Process where heat is transferred through a material without any movement of the material</a:t>
            </a:r>
          </a:p>
          <a:p>
            <a:pPr lvl="1"/>
            <a:r>
              <a:rPr lang="en-US" dirty="0"/>
              <a:t>The objects are in contact with each other</a:t>
            </a:r>
          </a:p>
          <a:p>
            <a:endParaRPr lang="en-US" dirty="0"/>
          </a:p>
          <a:p>
            <a:r>
              <a:rPr lang="en-US" dirty="0"/>
              <a:t>Often happens when energetic hot molecules bump into less energetic cool molecules</a:t>
            </a:r>
          </a:p>
          <a:p>
            <a:pPr lvl="1"/>
            <a:r>
              <a:rPr lang="en-US" dirty="0"/>
              <a:t>When this happens energy is transferred</a:t>
            </a:r>
          </a:p>
        </p:txBody>
      </p:sp>
    </p:spTree>
    <p:extLst>
      <p:ext uri="{BB962C8B-B14F-4D97-AF65-F5344CB8AC3E}">
        <p14:creationId xmlns:p14="http://schemas.microsoft.com/office/powerpoint/2010/main" val="31271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06-06 Conduction</a:t>
            </a:r>
          </a:p>
        </p:txBody>
      </p:sp>
      <p:sp>
        <p:nvSpPr>
          <p:cNvPr id="3" name="Content Placeholder 2"/>
          <p:cNvSpPr>
            <a:spLocks noGrp="1"/>
          </p:cNvSpPr>
          <p:nvPr>
            <p:ph idx="1"/>
          </p:nvPr>
        </p:nvSpPr>
        <p:spPr/>
        <p:txBody>
          <a:bodyPr/>
          <a:lstStyle/>
          <a:p>
            <a:r>
              <a:rPr lang="en-US" dirty="0"/>
              <a:t>Thermal conductors</a:t>
            </a:r>
          </a:p>
          <a:p>
            <a:pPr lvl="1"/>
            <a:r>
              <a:rPr lang="en-US" dirty="0"/>
              <a:t>Materials that conduct heat well</a:t>
            </a:r>
          </a:p>
          <a:p>
            <a:pPr lvl="1"/>
            <a:r>
              <a:rPr lang="en-US" dirty="0"/>
              <a:t>Metals </a:t>
            </a:r>
          </a:p>
          <a:p>
            <a:endParaRPr lang="en-US" dirty="0"/>
          </a:p>
          <a:p>
            <a:r>
              <a:rPr lang="en-US" dirty="0"/>
              <a:t>Thermal insulators</a:t>
            </a:r>
          </a:p>
          <a:p>
            <a:pPr lvl="1"/>
            <a:r>
              <a:rPr lang="en-US" dirty="0"/>
              <a:t>Materials that conduct heat poorly</a:t>
            </a:r>
          </a:p>
          <a:p>
            <a:pPr lvl="1"/>
            <a:r>
              <a:rPr lang="en-US" dirty="0"/>
              <a:t>Wood, plastic, glass</a:t>
            </a:r>
          </a:p>
        </p:txBody>
      </p:sp>
    </p:spTree>
    <p:extLst>
      <p:ext uri="{BB962C8B-B14F-4D97-AF65-F5344CB8AC3E}">
        <p14:creationId xmlns:p14="http://schemas.microsoft.com/office/powerpoint/2010/main" val="12232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06-06 Conduction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800" dirty="0"/>
                  <a:t>Conduction of Heat Through a Bar</a:t>
                </a:r>
              </a:p>
              <a:p>
                <a:pPr marL="0" indent="0">
                  <a:buNone/>
                </a:pPr>
                <a14:m>
                  <m:oMathPara xmlns:m="http://schemas.openxmlformats.org/officeDocument/2006/math">
                    <m:oMathParaPr>
                      <m:jc m:val="left"/>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a:rPr>
                            <m:t>𝑄</m:t>
                          </m:r>
                        </m:num>
                        <m:den>
                          <m:r>
                            <a:rPr lang="en-US" sz="2800" b="0" i="1" smtClean="0">
                              <a:latin typeface="Cambria Math"/>
                            </a:rPr>
                            <m:t>𝑡</m:t>
                          </m:r>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𝑘𝐴</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2</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1</m:t>
                                  </m:r>
                                </m:sub>
                              </m:sSub>
                            </m:e>
                          </m:d>
                        </m:num>
                        <m:den>
                          <m:r>
                            <a:rPr lang="en-US" sz="2800" b="0" i="1" smtClean="0">
                              <a:latin typeface="Cambria Math"/>
                            </a:rPr>
                            <m:t>𝑑</m:t>
                          </m:r>
                        </m:den>
                      </m:f>
                    </m:oMath>
                  </m:oMathPara>
                </a14:m>
                <a:endParaRPr lang="en-US" sz="2800" dirty="0"/>
              </a:p>
              <a:p>
                <a:endParaRPr lang="en-US" sz="2800" dirty="0"/>
              </a:p>
              <a:p>
                <a:pPr lvl="1"/>
                <a14:m>
                  <m:oMath xmlns:m="http://schemas.openxmlformats.org/officeDocument/2006/math">
                    <m:r>
                      <a:rPr lang="en-US" sz="2400" i="1" dirty="0" smtClean="0">
                        <a:latin typeface="Cambria Math"/>
                      </a:rPr>
                      <m:t>𝑘</m:t>
                    </m:r>
                    <m:r>
                      <a:rPr lang="en-US" sz="2400" i="1" dirty="0" smtClean="0">
                        <a:latin typeface="Cambria Math"/>
                      </a:rPr>
                      <m:t> </m:t>
                    </m:r>
                  </m:oMath>
                </a14:m>
                <a:r>
                  <a:rPr lang="en-US" sz="2400" dirty="0">
                    <a:latin typeface="+mn-lt"/>
                  </a:rPr>
                  <a:t>= thermal conductivity (Table 14.3)</a:t>
                </a:r>
              </a:p>
              <a:p>
                <a:pPr lvl="1"/>
                <a14:m>
                  <m:oMath xmlns:m="http://schemas.openxmlformats.org/officeDocument/2006/math">
                    <m:r>
                      <a:rPr lang="en-US" sz="2400" i="1" dirty="0" smtClean="0">
                        <a:latin typeface="Cambria Math"/>
                      </a:rPr>
                      <m:t>𝐴</m:t>
                    </m:r>
                    <m:r>
                      <a:rPr lang="en-US" sz="2400" i="1" dirty="0" smtClean="0">
                        <a:latin typeface="Cambria Math"/>
                      </a:rPr>
                      <m:t> </m:t>
                    </m:r>
                  </m:oMath>
                </a14:m>
                <a:r>
                  <a:rPr lang="en-US" sz="2400" dirty="0">
                    <a:latin typeface="+mn-lt"/>
                  </a:rPr>
                  <a:t>= cross-sectional area</a:t>
                </a:r>
              </a:p>
              <a:p>
                <a:pPr lvl="1"/>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𝑇</m:t>
                        </m:r>
                      </m:e>
                      <m:sub>
                        <m:r>
                          <a:rPr lang="en-US" sz="2400" b="0" i="1" smtClean="0">
                            <a:latin typeface="Cambria Math"/>
                          </a:rPr>
                          <m:t>2</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𝑇</m:t>
                        </m:r>
                      </m:e>
                      <m:sub>
                        <m:r>
                          <a:rPr lang="en-US" sz="2400" b="0" i="1" smtClean="0">
                            <a:latin typeface="Cambria Math"/>
                          </a:rPr>
                          <m:t>1</m:t>
                        </m:r>
                      </m:sub>
                    </m:sSub>
                  </m:oMath>
                </a14:m>
                <a:r>
                  <a:rPr lang="en-US" sz="2400" dirty="0">
                    <a:latin typeface="+mn-lt"/>
                  </a:rPr>
                  <a:t>= difference in temperature between ends</a:t>
                </a:r>
              </a:p>
              <a:p>
                <a:pPr lvl="1"/>
                <a14:m>
                  <m:oMath xmlns:m="http://schemas.openxmlformats.org/officeDocument/2006/math">
                    <m:r>
                      <a:rPr lang="en-US" sz="2400" i="1" dirty="0" smtClean="0">
                        <a:latin typeface="Cambria Math"/>
                      </a:rPr>
                      <m:t>𝑡</m:t>
                    </m:r>
                    <m:r>
                      <a:rPr lang="en-US" sz="2400" i="1" dirty="0" smtClean="0">
                        <a:latin typeface="Cambria Math"/>
                      </a:rPr>
                      <m:t> </m:t>
                    </m:r>
                  </m:oMath>
                </a14:m>
                <a:r>
                  <a:rPr lang="en-US" sz="2400" dirty="0">
                    <a:latin typeface="+mn-lt"/>
                  </a:rPr>
                  <a:t>= time of heat transfer</a:t>
                </a:r>
              </a:p>
              <a:p>
                <a:pPr lvl="1"/>
                <a14:m>
                  <m:oMath xmlns:m="http://schemas.openxmlformats.org/officeDocument/2006/math">
                    <m:r>
                      <a:rPr lang="en-US" sz="2400" b="0" i="1" dirty="0" smtClean="0">
                        <a:latin typeface="Cambria Math"/>
                      </a:rPr>
                      <m:t>𝑑</m:t>
                    </m:r>
                  </m:oMath>
                </a14:m>
                <a:r>
                  <a:rPr lang="en-US" sz="2400" dirty="0">
                    <a:latin typeface="+mn-lt"/>
                  </a:rPr>
                  <a:t>= length of bar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2746"/>
                </a:stretch>
              </a:blipFill>
            </p:spPr>
            <p:txBody>
              <a:bodyPr/>
              <a:lstStyle/>
              <a:p>
                <a:r>
                  <a:rPr lang="en-US">
                    <a:noFill/>
                  </a:rPr>
                  <a:t> </a:t>
                </a:r>
              </a:p>
            </p:txBody>
          </p:sp>
        </mc:Fallback>
      </mc:AlternateContent>
      <p:pic>
        <p:nvPicPr>
          <p:cNvPr id="5" name="Picture 4" descr="F13.08.jpg"/>
          <p:cNvPicPr>
            <a:picLocks noChangeAspect="1"/>
          </p:cNvPicPr>
          <p:nvPr/>
        </p:nvPicPr>
        <p:blipFill>
          <a:blip r:embed="rId4" cstate="print"/>
          <a:stretch>
            <a:fillRect/>
          </a:stretch>
        </p:blipFill>
        <p:spPr>
          <a:xfrm>
            <a:off x="3581400" y="1680210"/>
            <a:ext cx="5410200" cy="1125976"/>
          </a:xfrm>
          <a:prstGeom prst="rect">
            <a:avLst/>
          </a:prstGeom>
          <a:ln>
            <a:noFill/>
          </a:ln>
          <a:effectLst>
            <a:softEdge rad="112500"/>
          </a:effectLst>
        </p:spPr>
      </p:pic>
    </p:spTree>
    <p:extLst>
      <p:ext uri="{BB962C8B-B14F-4D97-AF65-F5344CB8AC3E}">
        <p14:creationId xmlns:p14="http://schemas.microsoft.com/office/powerpoint/2010/main" val="7369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06-06 Conduction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There are two ways to create good insulators</a:t>
                </a:r>
              </a:p>
              <a:p>
                <a:pPr lvl="1"/>
                <a:r>
                  <a:rPr lang="en-US" dirty="0"/>
                  <a:t>Small </a:t>
                </a:r>
                <a:r>
                  <a:rPr lang="en-US" i="1" dirty="0"/>
                  <a:t>k</a:t>
                </a:r>
                <a:r>
                  <a:rPr lang="en-US" dirty="0"/>
                  <a:t> and big </a:t>
                </a:r>
                <a:r>
                  <a:rPr lang="en-US" i="1" dirty="0"/>
                  <a:t>d</a:t>
                </a:r>
                <a:endParaRPr lang="en-US" dirty="0"/>
              </a:p>
              <a:p>
                <a:pPr lvl="1"/>
                <a:r>
                  <a:rPr lang="en-US" dirty="0"/>
                  <a:t>Ratio </a:t>
                </a:r>
                <a14:m>
                  <m:oMath xmlns:m="http://schemas.openxmlformats.org/officeDocument/2006/math">
                    <m:r>
                      <a:rPr lang="en-US" i="1" dirty="0" smtClean="0">
                        <a:latin typeface="Cambria Math"/>
                      </a:rPr>
                      <m:t>𝑑</m:t>
                    </m:r>
                    <m:r>
                      <a:rPr lang="en-US" i="1" dirty="0" smtClean="0">
                        <a:latin typeface="Cambria Math"/>
                      </a:rPr>
                      <m:t>/</m:t>
                    </m:r>
                    <m:r>
                      <a:rPr lang="en-US" i="1" dirty="0" smtClean="0">
                        <a:latin typeface="Cambria Math"/>
                      </a:rPr>
                      <m:t>𝑘</m:t>
                    </m:r>
                  </m:oMath>
                </a14:m>
                <a:r>
                  <a:rPr lang="en-US" dirty="0"/>
                  <a:t> called R factor</a:t>
                </a:r>
              </a:p>
              <a:p>
                <a:pPr lvl="2"/>
                <a:r>
                  <a:rPr lang="en-US" dirty="0"/>
                  <a:t>Higher the R factor, better insulator</a:t>
                </a:r>
              </a:p>
              <a:p>
                <a:pPr lvl="2"/>
                <a:endParaRPr lang="en-US" dirty="0"/>
              </a:p>
              <a:p>
                <a:r>
                  <a:rPr lang="en-US" dirty="0"/>
                  <a:t>Other insulators like goose down and Styrofoam work by trapping air in small spaces where convection currents cannot arise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616" b="-2746"/>
                </a:stretch>
              </a:blipFill>
            </p:spPr>
            <p:txBody>
              <a:bodyPr/>
              <a:lstStyle/>
              <a:p>
                <a:r>
                  <a:rPr lang="en-US">
                    <a:noFill/>
                  </a:rPr>
                  <a:t> </a:t>
                </a:r>
              </a:p>
            </p:txBody>
          </p:sp>
        </mc:Fallback>
      </mc:AlternateContent>
    </p:spTree>
    <p:extLst>
      <p:ext uri="{BB962C8B-B14F-4D97-AF65-F5344CB8AC3E}">
        <p14:creationId xmlns:p14="http://schemas.microsoft.com/office/powerpoint/2010/main" val="32502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06-06 Conduction</a:t>
            </a:r>
          </a:p>
        </p:txBody>
      </p:sp>
      <p:sp>
        <p:nvSpPr>
          <p:cNvPr id="3" name="Content Placeholder 2"/>
          <p:cNvSpPr>
            <a:spLocks noGrp="1"/>
          </p:cNvSpPr>
          <p:nvPr>
            <p:ph idx="1"/>
          </p:nvPr>
        </p:nvSpPr>
        <p:spPr/>
        <p:txBody>
          <a:bodyPr>
            <a:normAutofit/>
          </a:bodyPr>
          <a:lstStyle/>
          <a:p>
            <a:r>
              <a:rPr lang="en-US" sz="2400" dirty="0"/>
              <a:t>How much heat is transferred through the Styrofoam insulation the walls of a refrigerator in an hour?  The total area of the walls are about 4 m</a:t>
            </a:r>
            <a:r>
              <a:rPr lang="en-US" sz="2400" baseline="30000" dirty="0"/>
              <a:t>2</a:t>
            </a:r>
            <a:r>
              <a:rPr lang="en-US" sz="2400" dirty="0"/>
              <a:t> and the Styrofoam is 30mm thick.  The temperature inside is 5°C and the room is 25°C.</a:t>
            </a:r>
          </a:p>
          <a:p>
            <a:endParaRPr lang="en-US" sz="2400" dirty="0"/>
          </a:p>
          <a:p>
            <a:r>
              <a:rPr lang="en-US" sz="2400" dirty="0"/>
              <a:t>Q = 96000 J</a:t>
            </a:r>
          </a:p>
        </p:txBody>
      </p:sp>
      <p:pic>
        <p:nvPicPr>
          <p:cNvPr id="25602" name="Picture 2" descr="C:\Documents and Settings\rwright.INSIDE\Local Settings\Temporary Internet Files\Content.IE5\3CJLMJJL\MCj02958240000[1].wmf"/>
          <p:cNvPicPr>
            <a:picLocks noChangeAspect="1" noChangeArrowheads="1"/>
          </p:cNvPicPr>
          <p:nvPr/>
        </p:nvPicPr>
        <p:blipFill>
          <a:blip r:embed="rId3" cstate="print"/>
          <a:srcRect/>
          <a:stretch>
            <a:fillRect/>
          </a:stretch>
        </p:blipFill>
        <p:spPr bwMode="auto">
          <a:xfrm>
            <a:off x="6096000" y="3657600"/>
            <a:ext cx="2302598" cy="1298041"/>
          </a:xfrm>
          <a:prstGeom prst="rect">
            <a:avLst/>
          </a:prstGeom>
          <a:noFill/>
        </p:spPr>
      </p:pic>
    </p:spTree>
    <p:extLst>
      <p:ext uri="{BB962C8B-B14F-4D97-AF65-F5344CB8AC3E}">
        <p14:creationId xmlns:p14="http://schemas.microsoft.com/office/powerpoint/2010/main" val="39795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06-06 Conduction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234440"/>
                <a:ext cx="6019800" cy="3394710"/>
              </a:xfrm>
            </p:spPr>
            <p:txBody>
              <a:bodyPr>
                <a:normAutofit fontScale="92500" lnSpcReduction="10000"/>
              </a:bodyPr>
              <a:lstStyle/>
              <a:p>
                <a:r>
                  <a:rPr lang="en-US" dirty="0"/>
                  <a:t>A major source of heat loss from a house is through the windows. Calculate the rate of heat flow through a glass window 2.0 m </a:t>
                </a:r>
                <a14:m>
                  <m:oMath xmlns:m="http://schemas.openxmlformats.org/officeDocument/2006/math">
                    <m:r>
                      <a:rPr lang="en-US" b="0" i="1" smtClean="0">
                        <a:latin typeface="Cambria Math"/>
                      </a:rPr>
                      <m:t>×</m:t>
                    </m:r>
                  </m:oMath>
                </a14:m>
                <a:r>
                  <a:rPr lang="en-US" dirty="0"/>
                  <a:t> 1.5 m in area and 3.2 mm thick, if the temperatures at the inner and outer surfaces are 15.0</a:t>
                </a:r>
                <a14:m>
                  <m:oMath xmlns:m="http://schemas.openxmlformats.org/officeDocument/2006/math">
                    <m:r>
                      <a:rPr lang="en-US" b="0" i="1" smtClean="0">
                        <a:latin typeface="Cambria Math"/>
                      </a:rPr>
                      <m:t>°</m:t>
                    </m:r>
                  </m:oMath>
                </a14:m>
                <a:r>
                  <a:rPr lang="en-US" dirty="0"/>
                  <a:t>C and 14.0</a:t>
                </a:r>
                <a14:m>
                  <m:oMath xmlns:m="http://schemas.openxmlformats.org/officeDocument/2006/math">
                    <m:r>
                      <a:rPr lang="en-US" b="0" i="1" smtClean="0">
                        <a:latin typeface="Cambria Math"/>
                      </a:rPr>
                      <m:t>°</m:t>
                    </m:r>
                  </m:oMath>
                </a14:m>
                <a:r>
                  <a:rPr lang="en-US" dirty="0"/>
                  <a:t>C, respectively.</a:t>
                </a:r>
              </a:p>
              <a:p>
                <a:endParaRPr lang="en-US" dirty="0"/>
              </a:p>
              <a:p>
                <a:r>
                  <a:rPr lang="en-US" dirty="0"/>
                  <a:t>790 J/s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371600"/>
                <a:ext cx="6019800" cy="3771900"/>
              </a:xfrm>
              <a:blipFill rotWithShape="1">
                <a:blip r:embed="rId3"/>
                <a:stretch>
                  <a:fillRect l="-405" t="-1454" r="-101" b="-969"/>
                </a:stretch>
              </a:blipFill>
            </p:spPr>
            <p:txBody>
              <a:bodyPr/>
              <a:lstStyle/>
              <a:p>
                <a:r>
                  <a:rPr lang="en-US">
                    <a:noFill/>
                  </a:rPr>
                  <a:t> </a:t>
                </a:r>
              </a:p>
            </p:txBody>
          </p:sp>
        </mc:Fallback>
      </mc:AlternateContent>
      <p:pic>
        <p:nvPicPr>
          <p:cNvPr id="8"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65687" y="1268730"/>
            <a:ext cx="2340163" cy="267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3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06-06 Homework</a:t>
            </a:r>
          </a:p>
        </p:txBody>
      </p:sp>
      <p:sp>
        <p:nvSpPr>
          <p:cNvPr id="3" name="Content Placeholder 2"/>
          <p:cNvSpPr>
            <a:spLocks noGrp="1"/>
          </p:cNvSpPr>
          <p:nvPr>
            <p:ph idx="1"/>
          </p:nvPr>
        </p:nvSpPr>
        <p:spPr/>
        <p:txBody>
          <a:bodyPr>
            <a:normAutofit/>
          </a:bodyPr>
          <a:lstStyle/>
          <a:p>
            <a:r>
              <a:rPr lang="en-US" dirty="0"/>
              <a:t>Remember to conduct yourselves as Christ-like.</a:t>
            </a:r>
          </a:p>
          <a:p>
            <a:pPr marL="0" indent="0">
              <a:buNone/>
            </a:pPr>
            <a:endParaRPr lang="en-US" dirty="0"/>
          </a:p>
          <a:p>
            <a:r>
              <a:rPr lang="en-US" dirty="0"/>
              <a:t>Read 14.6, 14.7</a:t>
            </a:r>
          </a:p>
        </p:txBody>
      </p:sp>
    </p:spTree>
    <p:extLst>
      <p:ext uri="{BB962C8B-B14F-4D97-AF65-F5344CB8AC3E}">
        <p14:creationId xmlns:p14="http://schemas.microsoft.com/office/powerpoint/2010/main" val="3536454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3622-D80A-4D47-B859-66E70C0DE776}"/>
              </a:ext>
            </a:extLst>
          </p:cNvPr>
          <p:cNvSpPr>
            <a:spLocks noGrp="1"/>
          </p:cNvSpPr>
          <p:nvPr>
            <p:ph type="title"/>
          </p:nvPr>
        </p:nvSpPr>
        <p:spPr/>
        <p:txBody>
          <a:bodyPr/>
          <a:lstStyle/>
          <a:p>
            <a:r>
              <a:rPr lang="en-US" dirty="0"/>
              <a:t>06-07 Convection and Radiation</a:t>
            </a:r>
          </a:p>
        </p:txBody>
      </p:sp>
      <p:sp>
        <p:nvSpPr>
          <p:cNvPr id="3" name="Text Placeholder 2">
            <a:extLst>
              <a:ext uri="{FF2B5EF4-FFF2-40B4-BE49-F238E27FC236}">
                <a16:creationId xmlns:a16="http://schemas.microsoft.com/office/drawing/2014/main" id="{4F03DDAC-84D9-4F69-B2C6-E1F9B082EE9A}"/>
              </a:ext>
            </a:extLst>
          </p:cNvPr>
          <p:cNvSpPr>
            <a:spLocks noGrp="1"/>
          </p:cNvSpPr>
          <p:nvPr>
            <p:ph type="body" idx="1"/>
          </p:nvPr>
        </p:nvSpPr>
        <p:spPr/>
        <p:txBody>
          <a:bodyPr/>
          <a:lstStyle/>
          <a:p>
            <a:r>
              <a:rPr lang="en-US" dirty="0"/>
              <a:t>In this lesson you will…</a:t>
            </a:r>
          </a:p>
          <a:p>
            <a:r>
              <a:rPr lang="en-US" dirty="0"/>
              <a:t>• Discuss the method of heat transfer by convection.</a:t>
            </a:r>
          </a:p>
          <a:p>
            <a:r>
              <a:rPr lang="en-US" dirty="0"/>
              <a:t>• Discuss heat transfer by radiation.</a:t>
            </a:r>
          </a:p>
        </p:txBody>
      </p:sp>
    </p:spTree>
    <p:extLst>
      <p:ext uri="{BB962C8B-B14F-4D97-AF65-F5344CB8AC3E}">
        <p14:creationId xmlns:p14="http://schemas.microsoft.com/office/powerpoint/2010/main" val="4160856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06-07 Convection and Radiation</a:t>
            </a:r>
          </a:p>
        </p:txBody>
      </p:sp>
      <p:sp>
        <p:nvSpPr>
          <p:cNvPr id="3" name="Content Placeholder 2"/>
          <p:cNvSpPr>
            <a:spLocks noGrp="1"/>
          </p:cNvSpPr>
          <p:nvPr>
            <p:ph idx="1"/>
          </p:nvPr>
        </p:nvSpPr>
        <p:spPr/>
        <p:txBody>
          <a:bodyPr>
            <a:normAutofit fontScale="92500" lnSpcReduction="10000"/>
          </a:bodyPr>
          <a:lstStyle/>
          <a:p>
            <a:r>
              <a:rPr lang="en-US" dirty="0"/>
              <a:t>Start the lab handout. Measurements will be taken throughout class.</a:t>
            </a:r>
          </a:p>
          <a:p>
            <a:endParaRPr lang="en-US" dirty="0"/>
          </a:p>
          <a:p>
            <a:r>
              <a:rPr lang="en-US" dirty="0"/>
              <a:t>Heat lamps emit infrared and visible light radiation which you feel as heat. You will observe the temperature of water in three different colored bottles in front of a heat lamp.</a:t>
            </a:r>
          </a:p>
          <a:p>
            <a:r>
              <a:rPr lang="en-US" dirty="0"/>
              <a:t>Predict which bottle will absorb the most heat and which will absorb the least heat.</a:t>
            </a:r>
          </a:p>
        </p:txBody>
      </p:sp>
    </p:spTree>
    <p:extLst>
      <p:ext uri="{BB962C8B-B14F-4D97-AF65-F5344CB8AC3E}">
        <p14:creationId xmlns:p14="http://schemas.microsoft.com/office/powerpoint/2010/main" val="6275498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p:sp>
        <p:nvSpPr>
          <p:cNvPr id="3" name="Content Placeholder 2"/>
          <p:cNvSpPr>
            <a:spLocks noGrp="1"/>
          </p:cNvSpPr>
          <p:nvPr>
            <p:ph idx="1"/>
          </p:nvPr>
        </p:nvSpPr>
        <p:spPr/>
        <p:txBody>
          <a:bodyPr>
            <a:normAutofit fontScale="92500" lnSpcReduction="20000"/>
          </a:bodyPr>
          <a:lstStyle/>
          <a:p>
            <a:r>
              <a:rPr lang="en-US" dirty="0"/>
              <a:t>Convection</a:t>
            </a:r>
          </a:p>
          <a:p>
            <a:pPr lvl="1"/>
            <a:r>
              <a:rPr lang="en-US" dirty="0"/>
              <a:t>Flow of heat due to the movement of matter</a:t>
            </a:r>
          </a:p>
          <a:p>
            <a:pPr lvl="1"/>
            <a:r>
              <a:rPr lang="en-US" dirty="0"/>
              <a:t>Artificial</a:t>
            </a:r>
          </a:p>
          <a:p>
            <a:pPr lvl="2"/>
            <a:r>
              <a:rPr lang="en-US" dirty="0"/>
              <a:t>Circulatory system pumps blood</a:t>
            </a:r>
          </a:p>
          <a:p>
            <a:pPr lvl="2"/>
            <a:r>
              <a:rPr lang="en-US" dirty="0"/>
              <a:t>Radiator pumps antifreeze</a:t>
            </a:r>
          </a:p>
          <a:p>
            <a:pPr lvl="1"/>
            <a:r>
              <a:rPr lang="en-US" dirty="0"/>
              <a:t>Natural</a:t>
            </a:r>
          </a:p>
          <a:p>
            <a:pPr lvl="2"/>
            <a:r>
              <a:rPr lang="en-US" dirty="0"/>
              <a:t>Difference in densities of fluids with different temperatures</a:t>
            </a:r>
          </a:p>
          <a:p>
            <a:pPr lvl="2"/>
            <a:r>
              <a:rPr lang="en-US" dirty="0"/>
              <a:t>Warm air rises, cold air falls</a:t>
            </a:r>
          </a:p>
        </p:txBody>
      </p:sp>
    </p:spTree>
    <p:extLst>
      <p:ext uri="{BB962C8B-B14F-4D97-AF65-F5344CB8AC3E}">
        <p14:creationId xmlns:p14="http://schemas.microsoft.com/office/powerpoint/2010/main" val="22840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06-01 Temperature and Thermal Expansion</a:t>
            </a:r>
          </a:p>
        </p:txBody>
      </p:sp>
      <p:sp>
        <p:nvSpPr>
          <p:cNvPr id="3" name="Content Placeholder 2"/>
          <p:cNvSpPr>
            <a:spLocks noGrp="1"/>
          </p:cNvSpPr>
          <p:nvPr>
            <p:ph idx="1"/>
          </p:nvPr>
        </p:nvSpPr>
        <p:spPr/>
        <p:txBody>
          <a:bodyPr/>
          <a:lstStyle/>
          <a:p>
            <a:r>
              <a:rPr lang="en-US" dirty="0"/>
              <a:t>Heat always flows from hotter object to colder object until thermal equilibrium</a:t>
            </a:r>
          </a:p>
          <a:p>
            <a:endParaRPr lang="en-US" dirty="0"/>
          </a:p>
          <a:p>
            <a:r>
              <a:rPr lang="en-US" dirty="0" err="1"/>
              <a:t>Zeroth</a:t>
            </a:r>
            <a:r>
              <a:rPr lang="en-US" dirty="0"/>
              <a:t> Law of Thermodynamics</a:t>
            </a:r>
          </a:p>
          <a:p>
            <a:pPr lvl="1"/>
            <a:r>
              <a:rPr lang="en-US" dirty="0"/>
              <a:t>If A and B are in equilibrium, and B and C are in equilibrium, then A and C are in equilibrium</a:t>
            </a:r>
          </a:p>
        </p:txBody>
      </p:sp>
    </p:spTree>
    <p:extLst>
      <p:ext uri="{BB962C8B-B14F-4D97-AF65-F5344CB8AC3E}">
        <p14:creationId xmlns:p14="http://schemas.microsoft.com/office/powerpoint/2010/main" val="29151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When you are working out, your sweat evaporates to cool you. How much sweat must evaporate to lower the body temperature of a 80-kg man by 1</a:t>
                </a:r>
                <a14:m>
                  <m:oMath xmlns:m="http://schemas.openxmlformats.org/officeDocument/2006/math">
                    <m:r>
                      <a:rPr lang="en-US" b="0" i="1" smtClean="0">
                        <a:latin typeface="Cambria Math"/>
                      </a:rPr>
                      <m:t>°</m:t>
                    </m:r>
                  </m:oMath>
                </a14:m>
                <a:r>
                  <a:rPr lang="en-US" dirty="0"/>
                  <a:t>C?</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𝑠𝑤𝑒𝑎𝑡</m:t>
                        </m:r>
                      </m:sub>
                    </m:sSub>
                    <m:r>
                      <a:rPr lang="en-US" b="0" i="1" smtClean="0">
                        <a:latin typeface="Cambria Math"/>
                      </a:rPr>
                      <m:t>=0.115 </m:t>
                    </m:r>
                    <m:r>
                      <a:rPr lang="en-US" b="0" i="1" smtClean="0">
                        <a:latin typeface="Cambria Math"/>
                      </a:rPr>
                      <m:t>𝑘𝑔</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616" r="-370"/>
                </a:stretch>
              </a:blipFill>
            </p:spPr>
            <p:txBody>
              <a:bodyPr/>
              <a:lstStyle/>
              <a:p>
                <a:r>
                  <a:rPr lang="en-US">
                    <a:noFill/>
                  </a:rPr>
                  <a:t> </a:t>
                </a:r>
              </a:p>
            </p:txBody>
          </p:sp>
        </mc:Fallback>
      </mc:AlternateContent>
      <p:pic>
        <p:nvPicPr>
          <p:cNvPr id="4098" name="Picture 2" descr="C:\Users\rwright\AppData\Local\Microsoft\Windows\Temporary Internet Files\Content.IE5\L25SIAYR\MC90010456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526" y="77153"/>
            <a:ext cx="1412875" cy="13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2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One winter day, the climate control system of a large university classroom building malfunctions. As a result, 250 m</a:t>
                </a:r>
                <a:r>
                  <a:rPr lang="en-US" baseline="30000" dirty="0"/>
                  <a:t>3</a:t>
                </a:r>
                <a:r>
                  <a:rPr lang="en-US" dirty="0"/>
                  <a:t> of excess cold air is brought in each minute. At what rate in kilowatts must heat transfer occur to warm this air by 10.0</a:t>
                </a:r>
                <a14:m>
                  <m:oMath xmlns:m="http://schemas.openxmlformats.org/officeDocument/2006/math">
                    <m:r>
                      <a:rPr lang="en-US" b="0" i="1" smtClean="0">
                        <a:latin typeface="Cambria Math"/>
                      </a:rPr>
                      <m:t>°</m:t>
                    </m:r>
                  </m:oMath>
                </a14:m>
                <a:r>
                  <a:rPr lang="en-US" dirty="0"/>
                  <a:t>C (that is, to bring the air to room temperature)?</a:t>
                </a:r>
              </a:p>
              <a:p>
                <a:endParaRPr lang="en-US" dirty="0"/>
              </a:p>
              <a:p>
                <a:r>
                  <a:rPr lang="en-US" dirty="0"/>
                  <a:t>38.8 kW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616"/>
                </a:stretch>
              </a:blipFill>
            </p:spPr>
            <p:txBody>
              <a:bodyPr/>
              <a:lstStyle/>
              <a:p>
                <a:r>
                  <a:rPr lang="en-US">
                    <a:noFill/>
                  </a:rPr>
                  <a:t> </a:t>
                </a:r>
              </a:p>
            </p:txBody>
          </p:sp>
        </mc:Fallback>
      </mc:AlternateContent>
      <p:pic>
        <p:nvPicPr>
          <p:cNvPr id="3074" name="Picture 2" descr="C:\Users\rwright\AppData\Local\Microsoft\Windows\Temporary Internet Files\Content.IE5\BYHA892K\MC9002857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488" y="207169"/>
            <a:ext cx="773906" cy="82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Wind chill</a:t>
                </a:r>
              </a:p>
              <a:p>
                <a:pPr lvl="1"/>
                <a:r>
                  <a:rPr lang="en-US" dirty="0"/>
                  <a:t>Air feels colder when wind is blowing because heat is removed by convection as well as conduction.</a:t>
                </a:r>
              </a:p>
              <a:p>
                <a:pPr lvl="1"/>
                <a:r>
                  <a:rPr lang="en-US" dirty="0"/>
                  <a:t>See table 14.4</a:t>
                </a:r>
              </a:p>
              <a:p>
                <a:endParaRPr lang="en-US" dirty="0"/>
              </a:p>
              <a:p>
                <a:r>
                  <a:rPr lang="en-US" dirty="0"/>
                  <a:t>At what temperature does still air cause the same chill factor as 2</a:t>
                </a:r>
                <a14:m>
                  <m:oMath xmlns:m="http://schemas.openxmlformats.org/officeDocument/2006/math">
                    <m:r>
                      <a:rPr lang="en-US" b="0" i="1" smtClean="0">
                        <a:latin typeface="Cambria Math"/>
                      </a:rPr>
                      <m:t>°</m:t>
                    </m:r>
                  </m:oMath>
                </a14:m>
                <a:r>
                  <a:rPr lang="en-US" dirty="0"/>
                  <a:t>C air moving at 5 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616"/>
                </a:stretch>
              </a:blipFill>
            </p:spPr>
            <p:txBody>
              <a:bodyPr/>
              <a:lstStyle/>
              <a:p>
                <a:r>
                  <a:rPr lang="en-US">
                    <a:noFill/>
                  </a:rPr>
                  <a:t> </a:t>
                </a:r>
              </a:p>
            </p:txBody>
          </p:sp>
        </mc:Fallback>
      </mc:AlternateContent>
    </p:spTree>
    <p:extLst>
      <p:ext uri="{BB962C8B-B14F-4D97-AF65-F5344CB8AC3E}">
        <p14:creationId xmlns:p14="http://schemas.microsoft.com/office/powerpoint/2010/main" val="403996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p:sp>
        <p:nvSpPr>
          <p:cNvPr id="3" name="Content Placeholder 2"/>
          <p:cNvSpPr>
            <a:spLocks noGrp="1"/>
          </p:cNvSpPr>
          <p:nvPr>
            <p:ph idx="1"/>
          </p:nvPr>
        </p:nvSpPr>
        <p:spPr/>
        <p:txBody>
          <a:bodyPr/>
          <a:lstStyle/>
          <a:p>
            <a:r>
              <a:rPr lang="en-US" dirty="0"/>
              <a:t>Heat from the sun reaches earth without contact (conduction) or movement of a fluid (convection)</a:t>
            </a:r>
          </a:p>
          <a:p>
            <a:endParaRPr lang="en-US" dirty="0"/>
          </a:p>
          <a:p>
            <a:r>
              <a:rPr lang="en-US" dirty="0"/>
              <a:t>The energy is transferred by electromagnetic waves</a:t>
            </a:r>
          </a:p>
        </p:txBody>
      </p:sp>
      <p:pic>
        <p:nvPicPr>
          <p:cNvPr id="25602" name="Picture 2" descr="C:\Documents and Settings\rwright.INSIDE\Local Settings\Temporary Internet Files\Content.IE5\AF2DHWDN\MPj04331270000[1].jpg"/>
          <p:cNvPicPr>
            <a:picLocks noChangeAspect="1" noChangeArrowheads="1"/>
          </p:cNvPicPr>
          <p:nvPr/>
        </p:nvPicPr>
        <p:blipFill>
          <a:blip r:embed="rId3" cstate="print"/>
          <a:srcRect/>
          <a:stretch>
            <a:fillRect/>
          </a:stretch>
        </p:blipFill>
        <p:spPr bwMode="auto">
          <a:xfrm>
            <a:off x="5181600" y="3105150"/>
            <a:ext cx="3429000" cy="1714500"/>
          </a:xfrm>
          <a:prstGeom prst="rect">
            <a:avLst/>
          </a:prstGeom>
          <a:ln>
            <a:noFill/>
          </a:ln>
          <a:effectLst>
            <a:softEdge rad="112500"/>
          </a:effectLst>
        </p:spPr>
      </p:pic>
    </p:spTree>
    <p:extLst>
      <p:ext uri="{BB962C8B-B14F-4D97-AF65-F5344CB8AC3E}">
        <p14:creationId xmlns:p14="http://schemas.microsoft.com/office/powerpoint/2010/main" val="7394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p:sp>
        <p:nvSpPr>
          <p:cNvPr id="3" name="Content Placeholder 2"/>
          <p:cNvSpPr>
            <a:spLocks noGrp="1"/>
          </p:cNvSpPr>
          <p:nvPr>
            <p:ph idx="1"/>
          </p:nvPr>
        </p:nvSpPr>
        <p:spPr/>
        <p:txBody>
          <a:bodyPr/>
          <a:lstStyle/>
          <a:p>
            <a:r>
              <a:rPr lang="en-US" dirty="0"/>
              <a:t>Radiation</a:t>
            </a:r>
          </a:p>
          <a:p>
            <a:pPr lvl="1"/>
            <a:r>
              <a:rPr lang="en-US" dirty="0"/>
              <a:t>Transfer of energy via electromagnetic waves</a:t>
            </a:r>
          </a:p>
          <a:p>
            <a:pPr lvl="1"/>
            <a:r>
              <a:rPr lang="en-US" dirty="0"/>
              <a:t>Electromagnetic waves include radio waves,  microwaves, x-rays, infrared, and visible light</a:t>
            </a:r>
          </a:p>
          <a:p>
            <a:pPr lvl="1"/>
            <a:endParaRPr lang="en-US" dirty="0"/>
          </a:p>
        </p:txBody>
      </p:sp>
      <p:pic>
        <p:nvPicPr>
          <p:cNvPr id="26626" name="Picture 2" descr="C:\Documents and Settings\rwright.INSIDE\Local Settings\Temporary Internet Files\Content.IE5\B3INUO15\MCj03499930000[1].wmf"/>
          <p:cNvPicPr>
            <a:picLocks noChangeAspect="1" noChangeArrowheads="1"/>
          </p:cNvPicPr>
          <p:nvPr/>
        </p:nvPicPr>
        <p:blipFill>
          <a:blip r:embed="rId3" cstate="print"/>
          <a:srcRect/>
          <a:stretch>
            <a:fillRect/>
          </a:stretch>
        </p:blipFill>
        <p:spPr bwMode="auto">
          <a:xfrm>
            <a:off x="7848600" y="2571751"/>
            <a:ext cx="1066800" cy="1346703"/>
          </a:xfrm>
          <a:prstGeom prst="rect">
            <a:avLst/>
          </a:prstGeom>
          <a:noFill/>
        </p:spPr>
      </p:pic>
      <p:pic>
        <p:nvPicPr>
          <p:cNvPr id="26627" name="Picture 3" descr="C:\Documents and Settings\rwright.INSIDE\Local Settings\Temporary Internet Files\Content.IE5\WPB2J78M\MCj04347290000[1].png"/>
          <p:cNvPicPr>
            <a:picLocks noChangeAspect="1" noChangeArrowheads="1"/>
          </p:cNvPicPr>
          <p:nvPr/>
        </p:nvPicPr>
        <p:blipFill>
          <a:blip r:embed="rId4" cstate="print"/>
          <a:srcRect/>
          <a:stretch>
            <a:fillRect/>
          </a:stretch>
        </p:blipFill>
        <p:spPr bwMode="auto">
          <a:xfrm>
            <a:off x="990600" y="3314700"/>
            <a:ext cx="1828800" cy="1714286"/>
          </a:xfrm>
          <a:prstGeom prst="rect">
            <a:avLst/>
          </a:prstGeom>
          <a:noFill/>
        </p:spPr>
      </p:pic>
    </p:spTree>
    <p:extLst>
      <p:ext uri="{BB962C8B-B14F-4D97-AF65-F5344CB8AC3E}">
        <p14:creationId xmlns:p14="http://schemas.microsoft.com/office/powerpoint/2010/main" val="20336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Effect transition="in" filter="fade">
                                      <p:cBhvr>
                                        <p:cTn id="9" dur="500"/>
                                        <p:tgtEl>
                                          <p:spTgt spid="266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0"/>
                            </p:stCondLst>
                            <p:childTnLst>
                              <p:par>
                                <p:cTn id="19" presetID="53" presetClass="entr" presetSubtype="0" fill="hold" nodeType="afterEffect">
                                  <p:stCondLst>
                                    <p:cond delay="0"/>
                                  </p:stCondLst>
                                  <p:childTnLst>
                                    <p:set>
                                      <p:cBhvr>
                                        <p:cTn id="20" dur="1" fill="hold">
                                          <p:stCondLst>
                                            <p:cond delay="0"/>
                                          </p:stCondLst>
                                        </p:cTn>
                                        <p:tgtEl>
                                          <p:spTgt spid="26627"/>
                                        </p:tgtEl>
                                        <p:attrNameLst>
                                          <p:attrName>style.visibility</p:attrName>
                                        </p:attrNameLst>
                                      </p:cBhvr>
                                      <p:to>
                                        <p:strVal val="visible"/>
                                      </p:to>
                                    </p:set>
                                    <p:anim calcmode="lin" valueType="num">
                                      <p:cBhvr>
                                        <p:cTn id="21" dur="500" fill="hold"/>
                                        <p:tgtEl>
                                          <p:spTgt spid="26627"/>
                                        </p:tgtEl>
                                        <p:attrNameLst>
                                          <p:attrName>ppt_w</p:attrName>
                                        </p:attrNameLst>
                                      </p:cBhvr>
                                      <p:tavLst>
                                        <p:tav tm="0">
                                          <p:val>
                                            <p:fltVal val="0"/>
                                          </p:val>
                                        </p:tav>
                                        <p:tav tm="100000">
                                          <p:val>
                                            <p:strVal val="#ppt_w"/>
                                          </p:val>
                                        </p:tav>
                                      </p:tavLst>
                                    </p:anim>
                                    <p:anim calcmode="lin" valueType="num">
                                      <p:cBhvr>
                                        <p:cTn id="22" dur="500" fill="hold"/>
                                        <p:tgtEl>
                                          <p:spTgt spid="26627"/>
                                        </p:tgtEl>
                                        <p:attrNameLst>
                                          <p:attrName>ppt_h</p:attrName>
                                        </p:attrNameLst>
                                      </p:cBhvr>
                                      <p:tavLst>
                                        <p:tav tm="0">
                                          <p:val>
                                            <p:fltVal val="0"/>
                                          </p:val>
                                        </p:tav>
                                        <p:tav tm="100000">
                                          <p:val>
                                            <p:strVal val="#ppt_h"/>
                                          </p:val>
                                        </p:tav>
                                      </p:tavLst>
                                    </p:anim>
                                    <p:animEffect transition="in" filter="fade">
                                      <p:cBhvr>
                                        <p:cTn id="23"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p:sp>
        <p:nvSpPr>
          <p:cNvPr id="3" name="Content Placeholder 2"/>
          <p:cNvSpPr>
            <a:spLocks noGrp="1"/>
          </p:cNvSpPr>
          <p:nvPr>
            <p:ph idx="1"/>
          </p:nvPr>
        </p:nvSpPr>
        <p:spPr/>
        <p:txBody>
          <a:bodyPr>
            <a:normAutofit lnSpcReduction="10000"/>
          </a:bodyPr>
          <a:lstStyle/>
          <a:p>
            <a:r>
              <a:rPr lang="en-US" dirty="0"/>
              <a:t>All bodies (objects) continually emit radiation</a:t>
            </a:r>
          </a:p>
          <a:p>
            <a:pPr lvl="1"/>
            <a:r>
              <a:rPr lang="en-US" dirty="0"/>
              <a:t>Bodies like ice cubes emit very little radiation</a:t>
            </a:r>
          </a:p>
          <a:p>
            <a:pPr lvl="1"/>
            <a:r>
              <a:rPr lang="en-US" dirty="0"/>
              <a:t>Warm bodies, like human bodies, emit infrared radiation</a:t>
            </a:r>
          </a:p>
          <a:p>
            <a:pPr lvl="1"/>
            <a:r>
              <a:rPr lang="en-US" dirty="0"/>
              <a:t>When the temperature of a body reaches 1000K, it starts to emit visible dull red light</a:t>
            </a:r>
          </a:p>
          <a:p>
            <a:pPr lvl="1"/>
            <a:r>
              <a:rPr lang="en-US" dirty="0"/>
              <a:t>When the temperature of a body reaches 1700K, it emits white-hot light</a:t>
            </a:r>
          </a:p>
          <a:p>
            <a:pPr lvl="1"/>
            <a:endParaRPr lang="en-US" dirty="0"/>
          </a:p>
        </p:txBody>
      </p:sp>
    </p:spTree>
    <p:extLst>
      <p:ext uri="{BB962C8B-B14F-4D97-AF65-F5344CB8AC3E}">
        <p14:creationId xmlns:p14="http://schemas.microsoft.com/office/powerpoint/2010/main" val="4610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06-07 Convection and Radiation</a:t>
            </a:r>
          </a:p>
        </p:txBody>
      </p:sp>
      <p:pic>
        <p:nvPicPr>
          <p:cNvPr id="6" name="Content Placeholder 5" descr="security_visible_bush.jpg"/>
          <p:cNvPicPr>
            <a:picLocks noGrp="1" noChangeAspect="1"/>
          </p:cNvPicPr>
          <p:nvPr>
            <p:ph sz="half" idx="1"/>
          </p:nvPr>
        </p:nvPicPr>
        <p:blipFill>
          <a:blip r:embed="rId3" cstate="print"/>
          <a:stretch>
            <a:fillRect/>
          </a:stretch>
        </p:blipFill>
        <p:spPr>
          <a:xfrm>
            <a:off x="647700" y="1903215"/>
            <a:ext cx="3657600" cy="2057400"/>
          </a:xfrm>
        </p:spPr>
      </p:pic>
      <p:pic>
        <p:nvPicPr>
          <p:cNvPr id="7" name="Content Placeholder 6" descr="bush_ir.jpg"/>
          <p:cNvPicPr>
            <a:picLocks noGrp="1" noChangeAspect="1"/>
          </p:cNvPicPr>
          <p:nvPr>
            <p:ph sz="half" idx="2"/>
          </p:nvPr>
        </p:nvPicPr>
        <p:blipFill>
          <a:blip r:embed="rId4" cstate="print"/>
          <a:stretch>
            <a:fillRect/>
          </a:stretch>
        </p:blipFill>
        <p:spPr>
          <a:xfrm>
            <a:off x="4648200" y="2029618"/>
            <a:ext cx="4038600" cy="1804594"/>
          </a:xfrm>
        </p:spPr>
      </p:pic>
    </p:spTree>
    <p:extLst>
      <p:ext uri="{BB962C8B-B14F-4D97-AF65-F5344CB8AC3E}">
        <p14:creationId xmlns:p14="http://schemas.microsoft.com/office/powerpoint/2010/main" val="42131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06-07 Convection and Radiation</a:t>
            </a:r>
          </a:p>
        </p:txBody>
      </p:sp>
      <p:sp>
        <p:nvSpPr>
          <p:cNvPr id="3" name="Content Placeholder 2"/>
          <p:cNvSpPr>
            <a:spLocks noGrp="1"/>
          </p:cNvSpPr>
          <p:nvPr>
            <p:ph sz="half" idx="1"/>
          </p:nvPr>
        </p:nvSpPr>
        <p:spPr>
          <a:xfrm>
            <a:off x="457200" y="1234440"/>
            <a:ext cx="4419600" cy="3394710"/>
          </a:xfrm>
        </p:spPr>
        <p:txBody>
          <a:bodyPr>
            <a:normAutofit fontScale="85000" lnSpcReduction="20000"/>
          </a:bodyPr>
          <a:lstStyle/>
          <a:p>
            <a:r>
              <a:rPr lang="en-US" dirty="0"/>
              <a:t>Different objects react differently to radiation</a:t>
            </a:r>
          </a:p>
          <a:p>
            <a:endParaRPr lang="en-US" dirty="0"/>
          </a:p>
          <a:p>
            <a:r>
              <a:rPr lang="en-US" dirty="0"/>
              <a:t>Black box absorbs most of radiation</a:t>
            </a:r>
          </a:p>
          <a:p>
            <a:endParaRPr lang="en-US" dirty="0"/>
          </a:p>
          <a:p>
            <a:r>
              <a:rPr lang="en-US" dirty="0"/>
              <a:t>Silver box absorbs little radiation</a:t>
            </a:r>
          </a:p>
          <a:p>
            <a:endParaRPr lang="en-US" dirty="0"/>
          </a:p>
          <a:p>
            <a:r>
              <a:rPr lang="en-US" dirty="0"/>
              <a:t>The rest of the radiation is reflected </a:t>
            </a:r>
          </a:p>
        </p:txBody>
      </p:sp>
      <p:pic>
        <p:nvPicPr>
          <p:cNvPr id="4" name="Picture 3" descr="F13.15.jpg"/>
          <p:cNvPicPr>
            <a:picLocks noChangeAspect="1"/>
          </p:cNvPicPr>
          <p:nvPr/>
        </p:nvPicPr>
        <p:blipFill>
          <a:blip r:embed="rId3" cstate="print"/>
          <a:stretch>
            <a:fillRect/>
          </a:stretch>
        </p:blipFill>
        <p:spPr>
          <a:xfrm>
            <a:off x="5105400" y="1200151"/>
            <a:ext cx="3505200" cy="3683175"/>
          </a:xfrm>
          <a:prstGeom prst="rect">
            <a:avLst/>
          </a:prstGeom>
          <a:ln>
            <a:noFill/>
          </a:ln>
          <a:effectLst>
            <a:softEdge rad="112500"/>
          </a:effectLst>
        </p:spPr>
      </p:pic>
    </p:spTree>
    <p:extLst>
      <p:ext uri="{BB962C8B-B14F-4D97-AF65-F5344CB8AC3E}">
        <p14:creationId xmlns:p14="http://schemas.microsoft.com/office/powerpoint/2010/main" val="18483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06-07 Convection and Radiation</a:t>
            </a:r>
          </a:p>
        </p:txBody>
      </p:sp>
      <p:sp>
        <p:nvSpPr>
          <p:cNvPr id="6" name="Content Placeholder 5"/>
          <p:cNvSpPr>
            <a:spLocks noGrp="1"/>
          </p:cNvSpPr>
          <p:nvPr>
            <p:ph idx="1"/>
          </p:nvPr>
        </p:nvSpPr>
        <p:spPr/>
        <p:txBody>
          <a:bodyPr/>
          <a:lstStyle/>
          <a:p>
            <a:r>
              <a:rPr lang="en-US" dirty="0"/>
              <a:t>Black is usually a good absorber of radiation</a:t>
            </a:r>
          </a:p>
          <a:p>
            <a:endParaRPr lang="en-US" dirty="0"/>
          </a:p>
          <a:p>
            <a:r>
              <a:rPr lang="en-US" dirty="0"/>
              <a:t>Blackbody is an object that absorbs all radiation that hits it</a:t>
            </a:r>
          </a:p>
          <a:p>
            <a:endParaRPr lang="en-US" dirty="0"/>
          </a:p>
          <a:p>
            <a:r>
              <a:rPr lang="en-US" dirty="0"/>
              <a:t>All objects emit and absorb radiation continually</a:t>
            </a:r>
          </a:p>
          <a:p>
            <a:pPr lvl="1"/>
            <a:r>
              <a:rPr lang="en-US" dirty="0"/>
              <a:t>Good absorbers are also good emitters</a:t>
            </a:r>
          </a:p>
        </p:txBody>
      </p:sp>
    </p:spTree>
    <p:extLst>
      <p:ext uri="{BB962C8B-B14F-4D97-AF65-F5344CB8AC3E}">
        <p14:creationId xmlns:p14="http://schemas.microsoft.com/office/powerpoint/2010/main" val="12362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p:sp>
        <p:nvSpPr>
          <p:cNvPr id="3" name="Content Placeholder 2"/>
          <p:cNvSpPr>
            <a:spLocks noGrp="1"/>
          </p:cNvSpPr>
          <p:nvPr>
            <p:ph idx="1"/>
          </p:nvPr>
        </p:nvSpPr>
        <p:spPr/>
        <p:txBody>
          <a:bodyPr>
            <a:normAutofit lnSpcReduction="10000"/>
          </a:bodyPr>
          <a:lstStyle/>
          <a:p>
            <a:r>
              <a:rPr lang="en-US" dirty="0"/>
              <a:t>On a sunny summer day, wear light colored clothes</a:t>
            </a:r>
          </a:p>
          <a:p>
            <a:endParaRPr lang="en-US" dirty="0"/>
          </a:p>
          <a:p>
            <a:r>
              <a:rPr lang="en-US" dirty="0"/>
              <a:t>Black clothes absorb the sun’s radiation </a:t>
            </a:r>
          </a:p>
          <a:p>
            <a:pPr lvl="1"/>
            <a:r>
              <a:rPr lang="en-US" dirty="0"/>
              <a:t>Then it re-emits the energy</a:t>
            </a:r>
          </a:p>
          <a:p>
            <a:pPr lvl="1"/>
            <a:r>
              <a:rPr lang="en-US" dirty="0"/>
              <a:t>Half of the re-emitted energy is on the inside of the shirt into you</a:t>
            </a:r>
          </a:p>
          <a:p>
            <a:r>
              <a:rPr lang="en-US" dirty="0"/>
              <a:t>Light colored clothes absorb, and re-emit, much less radiation</a:t>
            </a:r>
          </a:p>
        </p:txBody>
      </p:sp>
    </p:spTree>
    <p:extLst>
      <p:ext uri="{BB962C8B-B14F-4D97-AF65-F5344CB8AC3E}">
        <p14:creationId xmlns:p14="http://schemas.microsoft.com/office/powerpoint/2010/main" val="383432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06-01 Temperature and Thermal Expansion</a:t>
            </a:r>
          </a:p>
        </p:txBody>
      </p:sp>
      <p:sp>
        <p:nvSpPr>
          <p:cNvPr id="3" name="Content Placeholder 2"/>
          <p:cNvSpPr>
            <a:spLocks noGrp="1"/>
          </p:cNvSpPr>
          <p:nvPr>
            <p:ph sz="half" idx="1"/>
          </p:nvPr>
        </p:nvSpPr>
        <p:spPr/>
        <p:txBody>
          <a:bodyPr>
            <a:normAutofit fontScale="92500" lnSpcReduction="20000"/>
          </a:bodyPr>
          <a:lstStyle/>
          <a:p>
            <a:r>
              <a:rPr lang="en-US" dirty="0"/>
              <a:t>Normal Solids</a:t>
            </a:r>
          </a:p>
          <a:p>
            <a:pPr lvl="1"/>
            <a:r>
              <a:rPr lang="en-US" dirty="0"/>
              <a:t>How do you open a glass jar if the metal lid is too tight?</a:t>
            </a:r>
          </a:p>
          <a:p>
            <a:pPr lvl="2"/>
            <a:r>
              <a:rPr lang="en-US" dirty="0"/>
              <a:t>Run it under hot water</a:t>
            </a:r>
          </a:p>
          <a:p>
            <a:pPr lvl="2"/>
            <a:r>
              <a:rPr lang="en-US" dirty="0"/>
              <a:t>The lid expands as the temperature increases</a:t>
            </a:r>
          </a:p>
          <a:p>
            <a:pPr lvl="1"/>
            <a:endParaRPr lang="en-US" dirty="0"/>
          </a:p>
          <a:p>
            <a:pPr lvl="2"/>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sz="half" idx="2"/>
              </p:nvPr>
            </p:nvSpPr>
            <p:spPr/>
            <p:txBody>
              <a:bodyPr>
                <a:normAutofit fontScale="92500" lnSpcReduction="20000"/>
              </a:bodyPr>
              <a:lstStyle/>
              <a:p>
                <a:r>
                  <a:rPr lang="en-US" dirty="0"/>
                  <a:t>Linear Expansion</a:t>
                </a:r>
              </a:p>
              <a:p>
                <a:pPr lvl="1"/>
                <a:r>
                  <a:rPr lang="en-US" dirty="0"/>
                  <a:t>Expansion in 1-dimension as temperature changes</a:t>
                </a:r>
              </a:p>
              <a:p>
                <a:pPr lvl="1"/>
                <a:endParaRPr lang="en-US" b="0" i="0" dirty="0">
                  <a:latin typeface="Cambria Math"/>
                </a:endParaRPr>
              </a:p>
              <a:p>
                <a:pPr lvl="1"/>
                <a14:m>
                  <m:oMath xmlns:m="http://schemas.openxmlformats.org/officeDocument/2006/math">
                    <m:r>
                      <m:rPr>
                        <m:sty m:val="p"/>
                      </m:rPr>
                      <a:rPr lang="en-US" b="0" i="0" smtClean="0">
                        <a:latin typeface="Cambria Math"/>
                      </a:rPr>
                      <m:t>Δ</m:t>
                    </m:r>
                    <m:r>
                      <a:rPr lang="en-US" b="0" i="1" smtClean="0">
                        <a:latin typeface="Cambria Math"/>
                      </a:rPr>
                      <m:t>𝐿</m:t>
                    </m:r>
                    <m:r>
                      <a:rPr lang="en-US" b="0" i="1" smtClean="0">
                        <a:latin typeface="Cambria Math"/>
                      </a:rPr>
                      <m:t>=</m:t>
                    </m:r>
                    <m:r>
                      <a:rPr lang="en-US" b="0" i="1" smtClean="0">
                        <a:latin typeface="Cambria Math"/>
                      </a:rPr>
                      <m:t>𝛼</m:t>
                    </m:r>
                    <m:r>
                      <a:rPr lang="en-US" b="0" i="1" smtClean="0">
                        <a:latin typeface="Cambria Math"/>
                      </a:rPr>
                      <m:t>𝐿</m:t>
                    </m:r>
                    <m:r>
                      <m:rPr>
                        <m:sty m:val="p"/>
                      </m:rPr>
                      <a:rPr lang="en-US" b="0" i="0" smtClean="0">
                        <a:latin typeface="Cambria Math"/>
                      </a:rPr>
                      <m:t>Δ</m:t>
                    </m:r>
                    <m:r>
                      <a:rPr lang="en-US" b="0" i="1" smtClean="0">
                        <a:latin typeface="Cambria Math"/>
                      </a:rPr>
                      <m:t>𝑇</m:t>
                    </m:r>
                  </m:oMath>
                </a14:m>
                <a:endParaRPr lang="en-US"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blipFill rotWithShape="1">
                <a:blip r:embed="rId3"/>
                <a:stretch>
                  <a:fillRect l="-906" t="-1346" r="-2719"/>
                </a:stretch>
              </a:blipFill>
            </p:spPr>
            <p:txBody>
              <a:bodyPr/>
              <a:lstStyle/>
              <a:p>
                <a:r>
                  <a:rPr lang="en-US">
                    <a:noFill/>
                  </a:rPr>
                  <a:t> </a:t>
                </a:r>
              </a:p>
            </p:txBody>
          </p:sp>
        </mc:Fallback>
      </mc:AlternateContent>
    </p:spTree>
    <p:extLst>
      <p:ext uri="{BB962C8B-B14F-4D97-AF65-F5344CB8AC3E}">
        <p14:creationId xmlns:p14="http://schemas.microsoft.com/office/powerpoint/2010/main" val="346968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06-07 Convection and Radiation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62500" lnSpcReduction="20000"/>
              </a:bodyPr>
              <a:lstStyle/>
              <a:p>
                <a:r>
                  <a:rPr lang="en-US" dirty="0">
                    <a:latin typeface="+mn-lt"/>
                  </a:rPr>
                  <a:t>Stefan-Boltzmann Law of Radiation</a:t>
                </a:r>
              </a:p>
              <a:p>
                <a:endParaRPr lang="en-US" dirty="0">
                  <a:latin typeface="+mn-lt"/>
                </a:endParaRPr>
              </a:p>
              <a:p>
                <a:pPr marL="0" indent="0">
                  <a:buNone/>
                </a:pPr>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𝑄</m:t>
                          </m:r>
                        </m:num>
                        <m:den>
                          <m:r>
                            <a:rPr lang="en-US" b="0" i="1" dirty="0" smtClean="0">
                              <a:latin typeface="Cambria Math"/>
                            </a:rPr>
                            <m:t>𝑡</m:t>
                          </m:r>
                        </m:den>
                      </m:f>
                      <m:r>
                        <a:rPr lang="en-US" i="1" dirty="0" smtClean="0">
                          <a:latin typeface="Cambria Math"/>
                        </a:rPr>
                        <m:t>=</m:t>
                      </m:r>
                      <m:r>
                        <a:rPr lang="en-US" b="0" i="1" dirty="0" smtClean="0">
                          <a:latin typeface="Cambria Math"/>
                        </a:rPr>
                        <m:t>𝜎</m:t>
                      </m:r>
                      <m:r>
                        <a:rPr lang="en-US" i="1" dirty="0" smtClean="0">
                          <a:latin typeface="Cambria Math"/>
                        </a:rPr>
                        <m:t>𝑒</m:t>
                      </m:r>
                      <m:r>
                        <a:rPr lang="en-US" b="0" i="1" dirty="0" smtClean="0">
                          <a:latin typeface="Cambria Math"/>
                        </a:rPr>
                        <m:t>𝐴</m:t>
                      </m:r>
                      <m:r>
                        <a:rPr lang="en-US" i="1" dirty="0" smtClean="0">
                          <a:latin typeface="Cambria Math"/>
                        </a:rPr>
                        <m:t>𝑇</m:t>
                      </m:r>
                      <m:r>
                        <a:rPr lang="en-US" i="1" baseline="30000" dirty="0" smtClean="0">
                          <a:latin typeface="Cambria Math"/>
                        </a:rPr>
                        <m:t>4</m:t>
                      </m:r>
                    </m:oMath>
                  </m:oMathPara>
                </a14:m>
                <a:endParaRPr lang="en-US" dirty="0">
                  <a:latin typeface="+mn-lt"/>
                </a:endParaRPr>
              </a:p>
              <a:p>
                <a:endParaRPr lang="en-US" dirty="0">
                  <a:latin typeface="+mn-lt"/>
                </a:endParaRPr>
              </a:p>
              <a:p>
                <a14:m>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a:rPr>
                          <m:t>𝑄</m:t>
                        </m:r>
                      </m:num>
                      <m:den>
                        <m:r>
                          <a:rPr lang="en-US" b="0" i="1" dirty="0" smtClean="0">
                            <a:latin typeface="Cambria Math"/>
                          </a:rPr>
                          <m:t>𝑡</m:t>
                        </m:r>
                      </m:den>
                    </m:f>
                  </m:oMath>
                </a14:m>
                <a:r>
                  <a:rPr lang="en-US" dirty="0">
                    <a:latin typeface="+mn-lt"/>
                  </a:rPr>
                  <a:t> = rate of heat transfer</a:t>
                </a:r>
              </a:p>
              <a:p>
                <a14:m>
                  <m:oMath xmlns:m="http://schemas.openxmlformats.org/officeDocument/2006/math">
                    <m:r>
                      <a:rPr lang="en-US" b="0" i="1" dirty="0" smtClean="0">
                        <a:latin typeface="Cambria Math"/>
                      </a:rPr>
                      <m:t>𝜎</m:t>
                    </m:r>
                    <m:r>
                      <a:rPr lang="en-US" b="0" i="1" dirty="0" smtClean="0">
                        <a:latin typeface="Cambria Math"/>
                      </a:rPr>
                      <m:t> </m:t>
                    </m:r>
                  </m:oMath>
                </a14:m>
                <a:r>
                  <a:rPr lang="en-US" dirty="0">
                    <a:latin typeface="+mn-lt"/>
                  </a:rPr>
                  <a:t>= 5.67x10</a:t>
                </a:r>
                <a:r>
                  <a:rPr lang="en-US" baseline="30000" dirty="0">
                    <a:latin typeface="+mn-lt"/>
                  </a:rPr>
                  <a:t>-8</a:t>
                </a:r>
                <a:r>
                  <a:rPr lang="en-US" dirty="0">
                    <a:latin typeface="+mn-lt"/>
                  </a:rPr>
                  <a:t> J/(s m</a:t>
                </a:r>
                <a:r>
                  <a:rPr lang="en-US" baseline="30000" dirty="0">
                    <a:latin typeface="+mn-lt"/>
                  </a:rPr>
                  <a:t>2</a:t>
                </a:r>
                <a:r>
                  <a:rPr lang="en-US" dirty="0">
                    <a:latin typeface="+mn-lt"/>
                  </a:rPr>
                  <a:t> K</a:t>
                </a:r>
                <a:r>
                  <a:rPr lang="en-US" baseline="30000" dirty="0">
                    <a:latin typeface="+mn-lt"/>
                  </a:rPr>
                  <a:t>4</a:t>
                </a:r>
                <a:r>
                  <a:rPr lang="en-US" dirty="0">
                    <a:latin typeface="+mn-lt"/>
                  </a:rPr>
                  <a:t>)</a:t>
                </a:r>
              </a:p>
              <a:p>
                <a14:m>
                  <m:oMath xmlns:m="http://schemas.openxmlformats.org/officeDocument/2006/math">
                    <m:r>
                      <a:rPr lang="en-US" i="1" dirty="0">
                        <a:latin typeface="Cambria Math"/>
                      </a:rPr>
                      <m:t>𝑒</m:t>
                    </m:r>
                  </m:oMath>
                </a14:m>
                <a:r>
                  <a:rPr lang="en-US" dirty="0"/>
                  <a:t> = emissivity (% of radiation emitted as compared to a perfect emitter)</a:t>
                </a:r>
              </a:p>
              <a:p>
                <a14:m>
                  <m:oMath xmlns:m="http://schemas.openxmlformats.org/officeDocument/2006/math">
                    <m:r>
                      <a:rPr lang="en-US" i="1" dirty="0">
                        <a:latin typeface="Cambria Math"/>
                      </a:rPr>
                      <m:t>𝐴</m:t>
                    </m:r>
                    <m:r>
                      <a:rPr lang="en-US" i="1" dirty="0">
                        <a:latin typeface="Cambria Math"/>
                      </a:rPr>
                      <m:t> </m:t>
                    </m:r>
                  </m:oMath>
                </a14:m>
                <a:r>
                  <a:rPr lang="en-US" dirty="0"/>
                  <a:t>= surface area</a:t>
                </a:r>
              </a:p>
              <a:p>
                <a14:m>
                  <m:oMath xmlns:m="http://schemas.openxmlformats.org/officeDocument/2006/math">
                    <m:r>
                      <a:rPr lang="en-US" i="1" dirty="0" smtClean="0">
                        <a:latin typeface="Cambria Math"/>
                      </a:rPr>
                      <m:t>𝑇</m:t>
                    </m:r>
                    <m:r>
                      <a:rPr lang="en-US" i="1" dirty="0" smtClean="0">
                        <a:latin typeface="Cambria Math"/>
                      </a:rPr>
                      <m:t> </m:t>
                    </m:r>
                  </m:oMath>
                </a14:m>
                <a:r>
                  <a:rPr lang="en-US" dirty="0">
                    <a:latin typeface="+mn-lt"/>
                  </a:rPr>
                  <a:t>= temperature in Kelvin</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t="-2423" r="-2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62500" lnSpcReduction="20000"/>
              </a:bodyPr>
              <a:lstStyle/>
              <a:p>
                <a:r>
                  <a:rPr lang="en-US" dirty="0"/>
                  <a:t>Because heat is both emitted and absorbed at the same time, the net rate of heat transfer by radiation is</a:t>
                </a:r>
              </a:p>
              <a:p>
                <a:pPr marL="0" indent="0">
                  <a:buNone/>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en-US" i="1" dirty="0">
                              <a:latin typeface="Cambria Math"/>
                            </a:rPr>
                            <m:t>𝑄</m:t>
                          </m:r>
                        </m:num>
                        <m:den>
                          <m:r>
                            <a:rPr lang="en-US" i="1" dirty="0">
                              <a:latin typeface="Cambria Math"/>
                            </a:rPr>
                            <m:t>𝑡</m:t>
                          </m:r>
                        </m:den>
                      </m:f>
                      <m:r>
                        <a:rPr lang="en-US" i="1" dirty="0">
                          <a:latin typeface="Cambria Math"/>
                        </a:rPr>
                        <m:t>=</m:t>
                      </m:r>
                      <m:r>
                        <a:rPr lang="en-US" i="1" dirty="0">
                          <a:latin typeface="Cambria Math"/>
                        </a:rPr>
                        <m:t>𝜎</m:t>
                      </m:r>
                      <m:r>
                        <a:rPr lang="en-US" i="1" dirty="0">
                          <a:latin typeface="Cambria Math"/>
                        </a:rPr>
                        <m:t>𝑒𝐴</m:t>
                      </m:r>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a:latin typeface="Cambria Math"/>
                                </a:rPr>
                                <m:t>𝑇</m:t>
                              </m:r>
                            </m:e>
                            <m:sub>
                              <m:r>
                                <a:rPr lang="en-US" b="0" i="1" dirty="0" smtClean="0">
                                  <a:latin typeface="Cambria Math"/>
                                </a:rPr>
                                <m:t>2</m:t>
                              </m:r>
                            </m:sub>
                            <m:sup>
                              <m:r>
                                <a:rPr lang="en-US" b="0" i="1" dirty="0" smtClean="0">
                                  <a:latin typeface="Cambria Math"/>
                                </a:rPr>
                                <m:t>4</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b="0" i="1" dirty="0" smtClean="0">
                                  <a:latin typeface="Cambria Math"/>
                                </a:rPr>
                                <m:t>𝑇</m:t>
                              </m:r>
                            </m:e>
                            <m:sub>
                              <m:r>
                                <a:rPr lang="en-US" b="0" i="1" dirty="0" smtClean="0">
                                  <a:latin typeface="Cambria Math"/>
                                </a:rPr>
                                <m:t>1</m:t>
                              </m:r>
                            </m:sub>
                            <m:sup>
                              <m:r>
                                <a:rPr lang="en-US" b="0" i="1" dirty="0" smtClean="0">
                                  <a:latin typeface="Cambria Math"/>
                                </a:rPr>
                                <m:t>4</m:t>
                              </m:r>
                            </m:sup>
                          </m:sSubSup>
                        </m:e>
                      </m:d>
                    </m:oMath>
                  </m:oMathPara>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oMath>
                </a14:m>
                <a:r>
                  <a:rPr lang="en-US" dirty="0"/>
                  <a:t> = temperature of object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oMath>
                </a14:m>
                <a:r>
                  <a:rPr lang="en-US" dirty="0"/>
                  <a:t> = temperature of surrounding</a:t>
                </a:r>
              </a:p>
              <a:p>
                <a:r>
                  <a:rPr lang="en-US" i="1" dirty="0"/>
                  <a:t>e</a:t>
                </a:r>
                <a:r>
                  <a:rPr lang="en-US" dirty="0"/>
                  <a:t> = emissivity of object</a:t>
                </a:r>
              </a:p>
              <a:p>
                <a:r>
                  <a:rPr lang="en-US" i="1" dirty="0"/>
                  <a:t>A</a:t>
                </a:r>
                <a:r>
                  <a:rPr lang="en-US" dirty="0"/>
                  <a:t> =</a:t>
                </a:r>
                <a:r>
                  <a:rPr lang="en-US" i="1" dirty="0"/>
                  <a:t> </a:t>
                </a:r>
                <a:r>
                  <a:rPr lang="en-US" dirty="0"/>
                  <a:t>surface are of object</a:t>
                </a: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4"/>
                <a:stretch>
                  <a:fillRect t="-2423" r="-604"/>
                </a:stretch>
              </a:blipFill>
            </p:spPr>
            <p:txBody>
              <a:bodyPr/>
              <a:lstStyle/>
              <a:p>
                <a:r>
                  <a:rPr lang="en-US">
                    <a:noFill/>
                  </a:rPr>
                  <a:t> </a:t>
                </a:r>
              </a:p>
            </p:txBody>
          </p:sp>
        </mc:Fallback>
      </mc:AlternateContent>
    </p:spTree>
    <p:extLst>
      <p:ext uri="{BB962C8B-B14F-4D97-AF65-F5344CB8AC3E}">
        <p14:creationId xmlns:p14="http://schemas.microsoft.com/office/powerpoint/2010/main" val="102476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rate that heat is radiated by the sun if the surface temperature is 6000K and emissivity = 1.</a:t>
                </a:r>
              </a:p>
              <a:p>
                <a:endParaRPr lang="en-US" dirty="0"/>
              </a:p>
              <a:p>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𝑄</m:t>
                        </m:r>
                      </m:num>
                      <m:den>
                        <m:r>
                          <a:rPr lang="en-US" b="0" i="1" dirty="0" smtClean="0">
                            <a:latin typeface="Cambria Math"/>
                          </a:rPr>
                          <m:t>𝑡</m:t>
                        </m:r>
                      </m:den>
                    </m:f>
                    <m:r>
                      <a:rPr lang="en-US" b="0" i="1" dirty="0" smtClean="0">
                        <a:latin typeface="Cambria Math"/>
                      </a:rPr>
                      <m:t>=</m:t>
                    </m:r>
                    <m:r>
                      <a:rPr lang="en-US" i="1" dirty="0">
                        <a:latin typeface="Cambria Math"/>
                      </a:rPr>
                      <m:t>4.13×</m:t>
                    </m:r>
                    <m:sSup>
                      <m:sSupPr>
                        <m:ctrlPr>
                          <a:rPr lang="en-US" i="1" dirty="0">
                            <a:latin typeface="Cambria Math" panose="02040503050406030204" pitchFamily="18" charset="0"/>
                          </a:rPr>
                        </m:ctrlPr>
                      </m:sSupPr>
                      <m:e>
                        <m:r>
                          <a:rPr lang="en-US" i="1" dirty="0">
                            <a:latin typeface="Cambria Math"/>
                          </a:rPr>
                          <m:t>10</m:t>
                        </m:r>
                      </m:e>
                      <m:sup>
                        <m:r>
                          <a:rPr lang="en-US" i="1" dirty="0">
                            <a:latin typeface="Cambria Math"/>
                          </a:rPr>
                          <m:t>26</m:t>
                        </m:r>
                      </m:sup>
                    </m:sSup>
                    <m:r>
                      <a:rPr lang="en-US" i="1" dirty="0">
                        <a:latin typeface="Cambria Math"/>
                      </a:rPr>
                      <m:t> </m:t>
                    </m:r>
                    <m:r>
                      <a:rPr lang="en-US" b="0" i="1" dirty="0" smtClean="0">
                        <a:latin typeface="Cambria Math"/>
                      </a:rPr>
                      <m:t>𝑊</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616"/>
                </a:stretch>
              </a:blipFill>
            </p:spPr>
            <p:txBody>
              <a:bodyPr/>
              <a:lstStyle/>
              <a:p>
                <a:r>
                  <a:rPr lang="en-US">
                    <a:noFill/>
                  </a:rPr>
                  <a:t> </a:t>
                </a:r>
              </a:p>
            </p:txBody>
          </p:sp>
        </mc:Fallback>
      </mc:AlternateContent>
      <p:pic>
        <p:nvPicPr>
          <p:cNvPr id="27651" name="Picture 3" descr="C:\Documents and Settings\rwright.INSIDE\Local Settings\Temporary Internet Files\Content.IE5\IY6A9VXH\MPj04308580000[1].jpg"/>
          <p:cNvPicPr>
            <a:picLocks noChangeAspect="1" noChangeArrowheads="1"/>
          </p:cNvPicPr>
          <p:nvPr/>
        </p:nvPicPr>
        <p:blipFill>
          <a:blip r:embed="rId4" cstate="print"/>
          <a:srcRect/>
          <a:stretch>
            <a:fillRect/>
          </a:stretch>
        </p:blipFill>
        <p:spPr bwMode="auto">
          <a:xfrm>
            <a:off x="3955584" y="2228850"/>
            <a:ext cx="4883616" cy="2686943"/>
          </a:xfrm>
          <a:prstGeom prst="rect">
            <a:avLst/>
          </a:prstGeom>
          <a:ln>
            <a:noFill/>
          </a:ln>
          <a:effectLst>
            <a:softEdge rad="112500"/>
          </a:effectLst>
        </p:spPr>
      </p:pic>
    </p:spTree>
    <p:extLst>
      <p:ext uri="{BB962C8B-B14F-4D97-AF65-F5344CB8AC3E}">
        <p14:creationId xmlns:p14="http://schemas.microsoft.com/office/powerpoint/2010/main" val="20241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06-07 Convection and Radiation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Find rate that heat is radiated from a bald head if we estimate that it is a sphere with radius 120 mm and emissivity of 0.97.  (Body temperature is 37.0°C and the surrounding room is at 20</a:t>
                </a:r>
                <a14:m>
                  <m:oMath xmlns:m="http://schemas.openxmlformats.org/officeDocument/2006/math">
                    <m:r>
                      <a:rPr lang="en-US" b="0" i="1" smtClean="0">
                        <a:latin typeface="Cambria Math"/>
                      </a:rPr>
                      <m:t>°</m:t>
                    </m:r>
                  </m:oMath>
                </a14:m>
                <a:r>
                  <a:rPr lang="en-US" dirty="0"/>
                  <a:t>C)</a:t>
                </a:r>
              </a:p>
              <a:p>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𝑡</m:t>
                        </m:r>
                      </m:den>
                    </m:f>
                    <m:r>
                      <a:rPr lang="en-US" b="0" i="1" smtClean="0">
                        <a:latin typeface="Cambria Math"/>
                      </a:rPr>
                      <m:t>=−18.6 </m:t>
                    </m:r>
                    <m:r>
                      <a:rPr lang="en-US" b="0" i="1" smtClean="0">
                        <a:latin typeface="Cambria Math"/>
                      </a:rPr>
                      <m:t>𝑊</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616" r="-1111"/>
                </a:stretch>
              </a:blipFill>
            </p:spPr>
            <p:txBody>
              <a:bodyPr/>
              <a:lstStyle/>
              <a:p>
                <a:r>
                  <a:rPr lang="en-US">
                    <a:noFill/>
                  </a:rPr>
                  <a:t> </a:t>
                </a:r>
              </a:p>
            </p:txBody>
          </p:sp>
        </mc:Fallback>
      </mc:AlternateContent>
      <p:pic>
        <p:nvPicPr>
          <p:cNvPr id="28674" name="Picture 2" descr="C:\Documents and Settings\rwright.INSIDE\Local Settings\Temporary Internet Files\Content.IE5\L8CUT6NZ\MMj03566650000[1].gif"/>
          <p:cNvPicPr>
            <a:picLocks noChangeAspect="1" noChangeArrowheads="1" noCrop="1"/>
          </p:cNvPicPr>
          <p:nvPr/>
        </p:nvPicPr>
        <p:blipFill>
          <a:blip r:embed="rId4" cstate="print"/>
          <a:srcRect/>
          <a:stretch>
            <a:fillRect/>
          </a:stretch>
        </p:blipFill>
        <p:spPr bwMode="auto">
          <a:xfrm>
            <a:off x="6858000" y="3600450"/>
            <a:ext cx="2133600" cy="1428750"/>
          </a:xfrm>
          <a:prstGeom prst="rect">
            <a:avLst/>
          </a:prstGeom>
          <a:noFill/>
        </p:spPr>
      </p:pic>
    </p:spTree>
    <p:extLst>
      <p:ext uri="{BB962C8B-B14F-4D97-AF65-F5344CB8AC3E}">
        <p14:creationId xmlns:p14="http://schemas.microsoft.com/office/powerpoint/2010/main" val="9183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06-07 Homework</a:t>
            </a:r>
          </a:p>
        </p:txBody>
      </p:sp>
      <p:sp>
        <p:nvSpPr>
          <p:cNvPr id="3" name="Content Placeholder 2"/>
          <p:cNvSpPr>
            <a:spLocks noGrp="1"/>
          </p:cNvSpPr>
          <p:nvPr>
            <p:ph sz="half" idx="1"/>
          </p:nvPr>
        </p:nvSpPr>
        <p:spPr/>
        <p:txBody>
          <a:bodyPr>
            <a:normAutofit/>
          </a:bodyPr>
          <a:lstStyle/>
          <a:p>
            <a:r>
              <a:rPr lang="en-US" dirty="0"/>
              <a:t>Your radiant face conveys happiness at the thought of these problems.</a:t>
            </a:r>
          </a:p>
          <a:p>
            <a:endParaRPr lang="en-US" dirty="0"/>
          </a:p>
          <a:p>
            <a:r>
              <a:rPr lang="en-US" dirty="0"/>
              <a:t>Read 15.1, 15.2</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327000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F27D-4345-46D4-A334-3BA993AEB93C}"/>
              </a:ext>
            </a:extLst>
          </p:cNvPr>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Text Placeholder 2">
            <a:extLst>
              <a:ext uri="{FF2B5EF4-FFF2-40B4-BE49-F238E27FC236}">
                <a16:creationId xmlns:a16="http://schemas.microsoft.com/office/drawing/2014/main" id="{44B1CF12-DD8F-4930-BAB9-99CCFD24D940}"/>
              </a:ext>
            </a:extLst>
          </p:cNvPr>
          <p:cNvSpPr>
            <a:spLocks noGrp="1"/>
          </p:cNvSpPr>
          <p:nvPr>
            <p:ph type="body" idx="1"/>
          </p:nvPr>
        </p:nvSpPr>
        <p:spPr/>
        <p:txBody>
          <a:bodyPr>
            <a:normAutofit/>
          </a:bodyPr>
          <a:lstStyle/>
          <a:p>
            <a:r>
              <a:rPr lang="en-US" dirty="0"/>
              <a:t>In this lesson you will…</a:t>
            </a:r>
          </a:p>
          <a:p>
            <a:r>
              <a:rPr lang="en-US" dirty="0"/>
              <a:t>• Define the first law of thermodynamics.</a:t>
            </a:r>
          </a:p>
          <a:p>
            <a:r>
              <a:rPr lang="en-US" dirty="0"/>
              <a:t>• Describe how conservation of energy relates to the first law of thermodynamics.</a:t>
            </a:r>
          </a:p>
          <a:p>
            <a:r>
              <a:rPr lang="en-US" dirty="0"/>
              <a:t>• Calculate changes in the internal energy of a system, after accounting for heat transfer and work done.</a:t>
            </a:r>
          </a:p>
          <a:p>
            <a:r>
              <a:rPr lang="en-US" dirty="0"/>
              <a:t>• Describe the processes of a simple heat engine.</a:t>
            </a:r>
          </a:p>
          <a:p>
            <a:r>
              <a:rPr lang="en-US" dirty="0"/>
              <a:t>• Explain the differences among the simple thermodynamic processes—isobaric, isochoric, isothermal, and adiabatic.</a:t>
            </a:r>
          </a:p>
          <a:p>
            <a:r>
              <a:rPr lang="en-US" dirty="0"/>
              <a:t>• Calculate total work done in a cyclical thermodynamic process.</a:t>
            </a:r>
          </a:p>
        </p:txBody>
      </p:sp>
    </p:spTree>
    <p:extLst>
      <p:ext uri="{BB962C8B-B14F-4D97-AF65-F5344CB8AC3E}">
        <p14:creationId xmlns:p14="http://schemas.microsoft.com/office/powerpoint/2010/main" val="39505907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p:txBody>
          <a:bodyPr>
            <a:normAutofit/>
          </a:bodyPr>
          <a:lstStyle/>
          <a:p>
            <a:r>
              <a:rPr lang="en-US" dirty="0"/>
              <a:t>Thermodynamics is study of laws of heat transfer and its relationship to work</a:t>
            </a:r>
          </a:p>
        </p:txBody>
      </p:sp>
    </p:spTree>
    <p:extLst>
      <p:ext uri="{BB962C8B-B14F-4D97-AF65-F5344CB8AC3E}">
        <p14:creationId xmlns:p14="http://schemas.microsoft.com/office/powerpoint/2010/main" val="18357679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endParaRPr lang="en-US" spc="-300" dirty="0"/>
          </a:p>
        </p:txBody>
      </p:sp>
      <p:sp>
        <p:nvSpPr>
          <p:cNvPr id="3" name="Content Placeholder 2"/>
          <p:cNvSpPr>
            <a:spLocks noGrp="1"/>
          </p:cNvSpPr>
          <p:nvPr>
            <p:ph idx="1"/>
          </p:nvPr>
        </p:nvSpPr>
        <p:spPr/>
        <p:txBody>
          <a:bodyPr>
            <a:normAutofit lnSpcReduction="10000"/>
          </a:bodyPr>
          <a:lstStyle/>
          <a:p>
            <a:r>
              <a:rPr lang="en-US" dirty="0"/>
              <a:t>Systems have internal energy due to the KE and PE of the particles in it</a:t>
            </a:r>
          </a:p>
          <a:p>
            <a:endParaRPr lang="en-US" dirty="0"/>
          </a:p>
          <a:p>
            <a:r>
              <a:rPr lang="en-US" dirty="0"/>
              <a:t>Heat can be gained by the system</a:t>
            </a:r>
          </a:p>
          <a:p>
            <a:pPr lvl="1"/>
            <a:r>
              <a:rPr lang="en-US" dirty="0"/>
              <a:t>Because of conservation of energy this changes the internal energy of the system</a:t>
            </a:r>
          </a:p>
          <a:p>
            <a:pPr lvl="1"/>
            <a:r>
              <a:rPr lang="en-US" dirty="0"/>
              <a:t>Heat is positive when system gains heat</a:t>
            </a:r>
          </a:p>
          <a:p>
            <a:pPr lvl="1"/>
            <a:r>
              <a:rPr lang="en-US" dirty="0"/>
              <a:t>Heat is negative when system loses heat</a:t>
            </a:r>
          </a:p>
        </p:txBody>
      </p:sp>
    </p:spTree>
    <p:extLst>
      <p:ext uri="{BB962C8B-B14F-4D97-AF65-F5344CB8AC3E}">
        <p14:creationId xmlns:p14="http://schemas.microsoft.com/office/powerpoint/2010/main" val="301957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p:txBody>
          <a:bodyPr/>
          <a:lstStyle/>
          <a:p>
            <a:r>
              <a:rPr lang="en-US" dirty="0"/>
              <a:t>Work can also change internal energy of a system</a:t>
            </a:r>
          </a:p>
          <a:p>
            <a:pPr lvl="1"/>
            <a:r>
              <a:rPr lang="en-US" dirty="0"/>
              <a:t>Work is positive when it is done by the system</a:t>
            </a:r>
          </a:p>
          <a:p>
            <a:pPr lvl="1"/>
            <a:r>
              <a:rPr lang="en-US" dirty="0"/>
              <a:t>Work is negative when it done on the system</a:t>
            </a:r>
          </a:p>
          <a:p>
            <a:pPr lvl="1"/>
            <a:endParaRPr lang="en-US" dirty="0"/>
          </a:p>
          <a:p>
            <a:r>
              <a:rPr lang="en-US" dirty="0"/>
              <a:t>Remember the internal energy of the system only depends on the state of the system; not how it got that way</a:t>
            </a:r>
          </a:p>
        </p:txBody>
      </p:sp>
    </p:spTree>
    <p:extLst>
      <p:ext uri="{BB962C8B-B14F-4D97-AF65-F5344CB8AC3E}">
        <p14:creationId xmlns:p14="http://schemas.microsoft.com/office/powerpoint/2010/main" val="16968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1</a:t>
                </a:r>
                <a:r>
                  <a:rPr lang="en-US" baseline="30000" dirty="0"/>
                  <a:t>st</a:t>
                </a:r>
                <a:r>
                  <a:rPr lang="en-US" dirty="0"/>
                  <a:t> Law of Thermodynamics</a:t>
                </a:r>
              </a:p>
              <a:p>
                <a:pPr lvl="1"/>
                <a14:m>
                  <m:oMath xmlns:m="http://schemas.openxmlformats.org/officeDocument/2006/math">
                    <m:r>
                      <m:rPr>
                        <m:sty m:val="p"/>
                      </m:rPr>
                      <a:rPr lang="en-US" i="0" dirty="0" smtClean="0">
                        <a:latin typeface="Cambria Math"/>
                      </a:rPr>
                      <m:t>Δ</m:t>
                    </m:r>
                    <m:r>
                      <a:rPr lang="en-US" i="1" dirty="0" smtClean="0">
                        <a:latin typeface="Cambria Math"/>
                      </a:rPr>
                      <m:t>𝑈</m:t>
                    </m:r>
                    <m:r>
                      <a:rPr lang="en-US" i="1" dirty="0" smtClean="0">
                        <a:latin typeface="Cambria Math"/>
                      </a:rPr>
                      <m:t>=</m:t>
                    </m:r>
                    <m:r>
                      <a:rPr lang="en-US" i="1" dirty="0" smtClean="0">
                        <a:latin typeface="Cambria Math"/>
                      </a:rPr>
                      <m:t>𝑄</m:t>
                    </m:r>
                    <m:r>
                      <a:rPr lang="en-US" b="0" i="1" dirty="0" smtClean="0">
                        <a:latin typeface="Cambria Math"/>
                      </a:rPr>
                      <m:t>−</m:t>
                    </m:r>
                    <m:r>
                      <a:rPr lang="en-US" i="1" dirty="0" smtClean="0">
                        <a:latin typeface="Cambria Math"/>
                      </a:rPr>
                      <m:t>𝑊</m:t>
                    </m:r>
                  </m:oMath>
                </a14:m>
                <a:r>
                  <a:rPr lang="en-US" dirty="0"/>
                  <a:t> </a:t>
                </a:r>
              </a:p>
              <a:p>
                <a:pPr lvl="1"/>
                <a:endParaRPr lang="en-US" dirty="0"/>
              </a:p>
              <a:p>
                <a:pPr lvl="1"/>
                <a:r>
                  <a:rPr lang="en-US" dirty="0"/>
                  <a:t>Where</a:t>
                </a:r>
              </a:p>
              <a:p>
                <a:pPr lvl="2"/>
                <a:r>
                  <a:rPr lang="en-US" i="1" dirty="0"/>
                  <a:t>U</a:t>
                </a:r>
                <a:r>
                  <a:rPr lang="en-US" dirty="0"/>
                  <a:t> = internal energy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𝑁𝑘𝑇</m:t>
                    </m:r>
                  </m:oMath>
                </a14:m>
                <a:r>
                  <a:rPr lang="en-US" dirty="0"/>
                  <a:t> for </a:t>
                </a:r>
                <a:r>
                  <a:rPr lang="en-US"/>
                  <a:t>ideal gas</a:t>
                </a:r>
                <a:endParaRPr lang="en-US" dirty="0"/>
              </a:p>
              <a:p>
                <a:pPr lvl="2"/>
                <a:r>
                  <a:rPr lang="en-US" i="1" dirty="0"/>
                  <a:t>Q</a:t>
                </a:r>
                <a:r>
                  <a:rPr lang="en-US" dirty="0"/>
                  <a:t> = heat (positive when system gains </a:t>
                </a:r>
                <a:r>
                  <a:rPr lang="en-US" i="1" dirty="0"/>
                  <a:t>Q</a:t>
                </a:r>
                <a:r>
                  <a:rPr lang="en-US" dirty="0"/>
                  <a:t>)</a:t>
                </a:r>
              </a:p>
              <a:p>
                <a:pPr lvl="2"/>
                <a:r>
                  <a:rPr lang="en-US" i="1" dirty="0"/>
                  <a:t>W</a:t>
                </a:r>
                <a:r>
                  <a:rPr lang="en-US" dirty="0"/>
                  <a:t> = work (positive when system does </a:t>
                </a:r>
                <a:r>
                  <a:rPr lang="en-US" i="1" dirty="0"/>
                  <a:t>W</a:t>
                </a:r>
                <a:r>
                  <a:rPr lang="en-US" dirty="0"/>
                  <a:t>)</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444" t="-3237" b="-719"/>
                </a:stretch>
              </a:blipFill>
            </p:spPr>
            <p:txBody>
              <a:bodyPr/>
              <a:lstStyle/>
              <a:p>
                <a:r>
                  <a:rPr lang="en-US">
                    <a:noFill/>
                  </a:rPr>
                  <a:t> </a:t>
                </a:r>
              </a:p>
            </p:txBody>
          </p:sp>
        </mc:Fallback>
      </mc:AlternateContent>
    </p:spTree>
    <p:extLst>
      <p:ext uri="{BB962C8B-B14F-4D97-AF65-F5344CB8AC3E}">
        <p14:creationId xmlns:p14="http://schemas.microsoft.com/office/powerpoint/2010/main" val="17215095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p:txBody>
          <a:bodyPr/>
          <a:lstStyle/>
          <a:p>
            <a:r>
              <a:rPr lang="en-US" dirty="0"/>
              <a:t>While working on an assignment, Frank does 10000 J of work.  In the process, his internal energy decreases by 20000 J.  Find </a:t>
            </a:r>
            <a:r>
              <a:rPr lang="en-US" i="1" dirty="0"/>
              <a:t>W</a:t>
            </a:r>
            <a:r>
              <a:rPr lang="en-US" dirty="0"/>
              <a:t>, </a:t>
            </a:r>
            <a:r>
              <a:rPr lang="el-GR" dirty="0"/>
              <a:t>Δ</a:t>
            </a:r>
            <a:r>
              <a:rPr lang="en-US" i="1" dirty="0"/>
              <a:t>U</a:t>
            </a:r>
            <a:r>
              <a:rPr lang="en-US" dirty="0"/>
              <a:t>, and </a:t>
            </a:r>
            <a:r>
              <a:rPr lang="en-US" i="1" dirty="0"/>
              <a:t>Q</a:t>
            </a:r>
            <a:r>
              <a:rPr lang="en-US" dirty="0"/>
              <a:t>.</a:t>
            </a:r>
          </a:p>
          <a:p>
            <a:endParaRPr lang="en-US" dirty="0"/>
          </a:p>
          <a:p>
            <a:r>
              <a:rPr lang="en-US" i="1" dirty="0"/>
              <a:t>W</a:t>
            </a:r>
            <a:r>
              <a:rPr lang="en-US" dirty="0"/>
              <a:t> = 10000 J</a:t>
            </a:r>
          </a:p>
          <a:p>
            <a:r>
              <a:rPr lang="en-US" dirty="0"/>
              <a:t>Δ</a:t>
            </a:r>
            <a:r>
              <a:rPr lang="en-US" i="1" dirty="0"/>
              <a:t>U</a:t>
            </a:r>
            <a:r>
              <a:rPr lang="en-US" dirty="0"/>
              <a:t> = -20000 J</a:t>
            </a:r>
          </a:p>
          <a:p>
            <a:r>
              <a:rPr lang="en-US" i="1" dirty="0"/>
              <a:t>Q</a:t>
            </a:r>
            <a:r>
              <a:rPr lang="en-US" dirty="0"/>
              <a:t> = -10000 J</a:t>
            </a:r>
          </a:p>
        </p:txBody>
      </p:sp>
      <p:pic>
        <p:nvPicPr>
          <p:cNvPr id="1027" name="Picture 3" descr="C:\Documents and Settings\rwright.INSIDE\Local Settings\Temporary Internet Files\Content.IE5\3CJLMJJL\MMj03957140000[1].gif"/>
          <p:cNvPicPr>
            <a:picLocks noChangeAspect="1" noChangeArrowheads="1" noCrop="1"/>
          </p:cNvPicPr>
          <p:nvPr/>
        </p:nvPicPr>
        <p:blipFill>
          <a:blip r:embed="rId3" cstate="print"/>
          <a:srcRect/>
          <a:stretch>
            <a:fillRect/>
          </a:stretch>
        </p:blipFill>
        <p:spPr bwMode="auto">
          <a:xfrm>
            <a:off x="6781800" y="3371850"/>
            <a:ext cx="2362200"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495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06-01 Temperature and Thermal Expansion</a:t>
            </a:r>
          </a:p>
        </p:txBody>
      </p:sp>
      <p:sp>
        <p:nvSpPr>
          <p:cNvPr id="3" name="Content Placeholder 2"/>
          <p:cNvSpPr>
            <a:spLocks noGrp="1"/>
          </p:cNvSpPr>
          <p:nvPr>
            <p:ph idx="1"/>
          </p:nvPr>
        </p:nvSpPr>
        <p:spPr/>
        <p:txBody>
          <a:bodyPr/>
          <a:lstStyle/>
          <a:p>
            <a:r>
              <a:rPr lang="en-US" dirty="0"/>
              <a:t>Even small changes in length can have serious consequences</a:t>
            </a:r>
          </a:p>
          <a:p>
            <a:endParaRPr lang="en-US" dirty="0"/>
          </a:p>
          <a:p>
            <a:r>
              <a:rPr lang="en-US" dirty="0"/>
              <a:t>Have you ever seen expansion joints in bridges?</a:t>
            </a:r>
          </a:p>
        </p:txBody>
      </p:sp>
      <p:pic>
        <p:nvPicPr>
          <p:cNvPr id="4" name="Picture 3" descr="bridgejoint.jpg"/>
          <p:cNvPicPr>
            <a:picLocks noChangeAspect="1"/>
          </p:cNvPicPr>
          <p:nvPr/>
        </p:nvPicPr>
        <p:blipFill>
          <a:blip r:embed="rId3" cstate="print"/>
          <a:stretch>
            <a:fillRect/>
          </a:stretch>
        </p:blipFill>
        <p:spPr>
          <a:xfrm>
            <a:off x="5029200" y="255807"/>
            <a:ext cx="2621280" cy="2137636"/>
          </a:xfrm>
          <a:prstGeom prst="rect">
            <a:avLst/>
          </a:prstGeom>
        </p:spPr>
      </p:pic>
      <p:pic>
        <p:nvPicPr>
          <p:cNvPr id="5" name="Picture 4" descr="ExpansionJoint_withcar_510.jpg"/>
          <p:cNvPicPr>
            <a:picLocks noChangeAspect="1"/>
          </p:cNvPicPr>
          <p:nvPr/>
        </p:nvPicPr>
        <p:blipFill>
          <a:blip r:embed="rId4" cstate="print"/>
          <a:stretch>
            <a:fillRect/>
          </a:stretch>
        </p:blipFill>
        <p:spPr>
          <a:xfrm>
            <a:off x="5029202" y="2514600"/>
            <a:ext cx="2671383" cy="2518171"/>
          </a:xfrm>
          <a:prstGeom prst="rect">
            <a:avLst/>
          </a:prstGeom>
        </p:spPr>
      </p:pic>
      <p:pic>
        <p:nvPicPr>
          <p:cNvPr id="6" name="Picture 5" descr="expansion joint2.jpg"/>
          <p:cNvPicPr>
            <a:picLocks noChangeAspect="1"/>
          </p:cNvPicPr>
          <p:nvPr/>
        </p:nvPicPr>
        <p:blipFill>
          <a:blip r:embed="rId5" cstate="print"/>
          <a:stretch>
            <a:fillRect/>
          </a:stretch>
        </p:blipFill>
        <p:spPr>
          <a:xfrm>
            <a:off x="990600" y="228600"/>
            <a:ext cx="2966720" cy="2781300"/>
          </a:xfrm>
          <a:prstGeom prst="rect">
            <a:avLst/>
          </a:prstGeom>
        </p:spPr>
      </p:pic>
      <p:pic>
        <p:nvPicPr>
          <p:cNvPr id="7" name="Picture 6" descr="expansion joint.jpg"/>
          <p:cNvPicPr>
            <a:picLocks noChangeAspect="1"/>
          </p:cNvPicPr>
          <p:nvPr/>
        </p:nvPicPr>
        <p:blipFill>
          <a:blip r:embed="rId6" cstate="print"/>
          <a:stretch>
            <a:fillRect/>
          </a:stretch>
        </p:blipFill>
        <p:spPr>
          <a:xfrm>
            <a:off x="381000" y="3257551"/>
            <a:ext cx="3371850" cy="1683161"/>
          </a:xfrm>
          <a:prstGeom prst="rect">
            <a:avLst/>
          </a:prstGeom>
        </p:spPr>
      </p:pic>
    </p:spTree>
    <p:extLst>
      <p:ext uri="{BB962C8B-B14F-4D97-AF65-F5344CB8AC3E}">
        <p14:creationId xmlns:p14="http://schemas.microsoft.com/office/powerpoint/2010/main" val="260034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p:txBody>
          <a:bodyPr/>
          <a:lstStyle/>
          <a:p>
            <a:r>
              <a:rPr lang="en-US" dirty="0"/>
              <a:t>Four thermal processes</a:t>
            </a:r>
          </a:p>
          <a:p>
            <a:pPr lvl="1"/>
            <a:r>
              <a:rPr lang="en-US" dirty="0"/>
              <a:t>Each is quasi-static </a:t>
            </a:r>
            <a:r>
              <a:rPr lang="en-US" dirty="0">
                <a:sym typeface="Wingdings" pitchFamily="2" charset="2"/>
              </a:rPr>
              <a:t> slow enough that uniform temperature and pressure</a:t>
            </a:r>
          </a:p>
          <a:p>
            <a:endParaRPr lang="en-US" dirty="0">
              <a:sym typeface="Wingdings" pitchFamily="2" charset="2"/>
            </a:endParaRPr>
          </a:p>
        </p:txBody>
      </p:sp>
    </p:spTree>
    <p:extLst>
      <p:ext uri="{BB962C8B-B14F-4D97-AF65-F5344CB8AC3E}">
        <p14:creationId xmlns:p14="http://schemas.microsoft.com/office/powerpoint/2010/main" val="32981110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a:xfrm>
            <a:off x="914400" y="1337670"/>
            <a:ext cx="5257800" cy="3429000"/>
          </a:xfrm>
        </p:spPr>
        <p:txBody>
          <a:bodyPr>
            <a:normAutofit fontScale="92500" lnSpcReduction="20000"/>
          </a:bodyPr>
          <a:lstStyle/>
          <a:p>
            <a:r>
              <a:rPr lang="en-US" dirty="0">
                <a:sym typeface="Wingdings" pitchFamily="2" charset="2"/>
              </a:rPr>
              <a:t>Isobaric</a:t>
            </a:r>
          </a:p>
          <a:p>
            <a:pPr lvl="1"/>
            <a:r>
              <a:rPr lang="en-US" dirty="0">
                <a:sym typeface="Wingdings" pitchFamily="2" charset="2"/>
              </a:rPr>
              <a:t>Constant pressure</a:t>
            </a:r>
          </a:p>
          <a:p>
            <a:pPr lvl="1"/>
            <a:r>
              <a:rPr lang="en-US" dirty="0">
                <a:sym typeface="Wingdings" pitchFamily="2" charset="2"/>
              </a:rPr>
              <a:t>Frictionless piston where the pressure is determined by the weight of the piston (doesn’t change)</a:t>
            </a:r>
          </a:p>
          <a:p>
            <a:pPr lvl="1"/>
            <a:r>
              <a:rPr lang="en-US" dirty="0">
                <a:sym typeface="Wingdings" pitchFamily="2" charset="2"/>
              </a:rPr>
              <a:t>As the gas is heated, it expands and pushes the piston up</a:t>
            </a:r>
          </a:p>
          <a:p>
            <a:pPr lvl="1"/>
            <a:r>
              <a:rPr lang="en-US" dirty="0">
                <a:sym typeface="Wingdings" pitchFamily="2" charset="2"/>
              </a:rPr>
              <a:t>W = Fs</a:t>
            </a:r>
          </a:p>
          <a:p>
            <a:endParaRPr lang="en-US" dirty="0"/>
          </a:p>
        </p:txBody>
      </p:sp>
      <p:pic>
        <p:nvPicPr>
          <p:cNvPr id="4" name="Picture 3" descr="15.05.jpg"/>
          <p:cNvPicPr>
            <a:picLocks noChangeAspect="1"/>
          </p:cNvPicPr>
          <p:nvPr/>
        </p:nvPicPr>
        <p:blipFill>
          <a:blip r:embed="rId3" cstate="print"/>
          <a:stretch>
            <a:fillRect/>
          </a:stretch>
        </p:blipFill>
        <p:spPr>
          <a:xfrm>
            <a:off x="6172200" y="914400"/>
            <a:ext cx="2410968" cy="2814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434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a:xfrm>
            <a:off x="914400" y="1337670"/>
            <a:ext cx="6248400" cy="3429000"/>
          </a:xfrm>
        </p:spPr>
        <p:txBody>
          <a:bodyPr>
            <a:normAutofit fontScale="92500" lnSpcReduction="20000"/>
          </a:bodyPr>
          <a:lstStyle/>
          <a:p>
            <a:r>
              <a:rPr lang="en-US" dirty="0">
                <a:sym typeface="Wingdings" pitchFamily="2" charset="2"/>
              </a:rPr>
              <a:t>Isobaric</a:t>
            </a:r>
          </a:p>
          <a:p>
            <a:pPr lvl="1"/>
            <a:r>
              <a:rPr lang="en-US" dirty="0">
                <a:sym typeface="Wingdings" pitchFamily="2" charset="2"/>
              </a:rPr>
              <a:t>W = Fs</a:t>
            </a:r>
          </a:p>
          <a:p>
            <a:pPr lvl="1"/>
            <a:r>
              <a:rPr lang="en-US" dirty="0">
                <a:sym typeface="Wingdings" pitchFamily="2" charset="2"/>
              </a:rPr>
              <a:t>                      F = PA</a:t>
            </a:r>
          </a:p>
          <a:p>
            <a:pPr lvl="1"/>
            <a:r>
              <a:rPr lang="en-US" dirty="0">
                <a:sym typeface="Wingdings" pitchFamily="2" charset="2"/>
              </a:rPr>
              <a:t>W = (PA)s</a:t>
            </a:r>
          </a:p>
          <a:p>
            <a:pPr lvl="1"/>
            <a:r>
              <a:rPr lang="en-US" dirty="0">
                <a:sym typeface="Wingdings" pitchFamily="2" charset="2"/>
              </a:rPr>
              <a:t>                      As = </a:t>
            </a:r>
            <a:r>
              <a:rPr lang="el-GR" dirty="0">
                <a:sym typeface="Wingdings" pitchFamily="2" charset="2"/>
              </a:rPr>
              <a:t>Δ</a:t>
            </a:r>
            <a:r>
              <a:rPr lang="en-US" dirty="0">
                <a:sym typeface="Wingdings" pitchFamily="2" charset="2"/>
              </a:rPr>
              <a:t>V = </a:t>
            </a:r>
            <a:r>
              <a:rPr lang="en-US" dirty="0" err="1">
                <a:sym typeface="Wingdings" pitchFamily="2" charset="2"/>
              </a:rPr>
              <a:t>V</a:t>
            </a:r>
            <a:r>
              <a:rPr lang="en-US" baseline="-25000" dirty="0" err="1">
                <a:sym typeface="Wingdings" pitchFamily="2" charset="2"/>
              </a:rPr>
              <a:t>f</a:t>
            </a:r>
            <a:r>
              <a:rPr lang="en-US" dirty="0">
                <a:sym typeface="Wingdings" pitchFamily="2" charset="2"/>
              </a:rPr>
              <a:t> – V</a:t>
            </a:r>
            <a:r>
              <a:rPr lang="en-US" baseline="-25000" dirty="0">
                <a:sym typeface="Wingdings" pitchFamily="2" charset="2"/>
              </a:rPr>
              <a:t>i</a:t>
            </a:r>
            <a:endParaRPr lang="en-US" dirty="0">
              <a:sym typeface="Wingdings" pitchFamily="2" charset="2"/>
            </a:endParaRPr>
          </a:p>
          <a:p>
            <a:pPr lvl="1"/>
            <a:endParaRPr lang="en-US" dirty="0">
              <a:sym typeface="Wingdings" pitchFamily="2" charset="2"/>
            </a:endParaRPr>
          </a:p>
          <a:p>
            <a:pPr lvl="1"/>
            <a:r>
              <a:rPr lang="en-US" dirty="0">
                <a:sym typeface="Wingdings" pitchFamily="2" charset="2"/>
              </a:rPr>
              <a:t>W = P</a:t>
            </a:r>
            <a:r>
              <a:rPr lang="el-GR" dirty="0">
                <a:sym typeface="Wingdings" pitchFamily="2" charset="2"/>
              </a:rPr>
              <a:t> Δ</a:t>
            </a:r>
            <a:r>
              <a:rPr lang="en-US" dirty="0">
                <a:sym typeface="Wingdings" pitchFamily="2" charset="2"/>
              </a:rPr>
              <a:t>V = P(</a:t>
            </a:r>
            <a:r>
              <a:rPr lang="en-US" dirty="0" err="1">
                <a:sym typeface="Wingdings" pitchFamily="2" charset="2"/>
              </a:rPr>
              <a:t>V</a:t>
            </a:r>
            <a:r>
              <a:rPr lang="en-US" baseline="-25000" dirty="0" err="1">
                <a:sym typeface="Wingdings" pitchFamily="2" charset="2"/>
              </a:rPr>
              <a:t>f</a:t>
            </a:r>
            <a:r>
              <a:rPr lang="en-US" dirty="0">
                <a:sym typeface="Wingdings" pitchFamily="2" charset="2"/>
              </a:rPr>
              <a:t> – V</a:t>
            </a:r>
            <a:r>
              <a:rPr lang="en-US" baseline="-25000" dirty="0">
                <a:sym typeface="Wingdings" pitchFamily="2" charset="2"/>
              </a:rPr>
              <a:t>i</a:t>
            </a:r>
            <a:r>
              <a:rPr lang="en-US" dirty="0">
                <a:sym typeface="Wingdings" pitchFamily="2" charset="2"/>
              </a:rPr>
              <a:t>)</a:t>
            </a:r>
          </a:p>
          <a:p>
            <a:endParaRPr lang="en-US" dirty="0"/>
          </a:p>
          <a:p>
            <a:pPr lvl="1"/>
            <a:r>
              <a:rPr lang="en-US" dirty="0"/>
              <a:t>This is valid for all states of matter</a:t>
            </a:r>
          </a:p>
        </p:txBody>
      </p:sp>
      <p:pic>
        <p:nvPicPr>
          <p:cNvPr id="4" name="Picture 3" descr="15.05.jpg"/>
          <p:cNvPicPr>
            <a:picLocks noChangeAspect="1"/>
          </p:cNvPicPr>
          <p:nvPr/>
        </p:nvPicPr>
        <p:blipFill>
          <a:blip r:embed="rId3" cstate="print"/>
          <a:stretch>
            <a:fillRect/>
          </a:stretch>
        </p:blipFill>
        <p:spPr>
          <a:xfrm>
            <a:off x="6172200" y="914400"/>
            <a:ext cx="2410968" cy="2814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648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p:txBody>
          <a:bodyPr/>
          <a:lstStyle/>
          <a:p>
            <a:r>
              <a:rPr lang="en-US" dirty="0"/>
              <a:t>Isobaric</a:t>
            </a:r>
          </a:p>
          <a:p>
            <a:pPr lvl="1"/>
            <a:r>
              <a:rPr lang="en-US" dirty="0"/>
              <a:t>Graph of V </a:t>
            </a:r>
            <a:r>
              <a:rPr lang="en-US" dirty="0" err="1"/>
              <a:t>vs</a:t>
            </a:r>
            <a:r>
              <a:rPr lang="en-US" dirty="0"/>
              <a:t> P</a:t>
            </a:r>
          </a:p>
          <a:p>
            <a:pPr lvl="1"/>
            <a:r>
              <a:rPr lang="en-US" dirty="0"/>
              <a:t>W = P</a:t>
            </a:r>
            <a:r>
              <a:rPr lang="el-GR" dirty="0"/>
              <a:t>Δ</a:t>
            </a:r>
            <a:r>
              <a:rPr lang="en-US" dirty="0"/>
              <a:t>V = area under graph</a:t>
            </a:r>
          </a:p>
        </p:txBody>
      </p:sp>
      <p:pic>
        <p:nvPicPr>
          <p:cNvPr id="4" name="Picture 3" descr="15.06.jpg"/>
          <p:cNvPicPr>
            <a:picLocks noChangeAspect="1"/>
          </p:cNvPicPr>
          <p:nvPr/>
        </p:nvPicPr>
        <p:blipFill>
          <a:blip r:embed="rId3" cstate="print"/>
          <a:stretch>
            <a:fillRect/>
          </a:stretch>
        </p:blipFill>
        <p:spPr>
          <a:xfrm>
            <a:off x="6172200" y="2698526"/>
            <a:ext cx="2971800" cy="2442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02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06-08 The 1</a:t>
            </a:r>
            <a:r>
              <a:rPr lang="en-US" sz="3600" baseline="30000" dirty="0"/>
              <a:t>st</a:t>
            </a:r>
            <a:r>
              <a:rPr lang="en-US" sz="3600" dirty="0"/>
              <a:t> Law of Thermodynamics and Simple Processes</a:t>
            </a:r>
          </a:p>
        </p:txBody>
      </p:sp>
      <p:sp>
        <p:nvSpPr>
          <p:cNvPr id="3" name="Content Placeholder 2"/>
          <p:cNvSpPr>
            <a:spLocks noGrp="1"/>
          </p:cNvSpPr>
          <p:nvPr>
            <p:ph sz="half" idx="1"/>
          </p:nvPr>
        </p:nvSpPr>
        <p:spPr/>
        <p:txBody>
          <a:bodyPr>
            <a:normAutofit fontScale="85000" lnSpcReduction="10000"/>
          </a:bodyPr>
          <a:lstStyle/>
          <a:p>
            <a:r>
              <a:rPr lang="en-US" dirty="0"/>
              <a:t>Isochoric</a:t>
            </a:r>
          </a:p>
          <a:p>
            <a:pPr lvl="1"/>
            <a:r>
              <a:rPr lang="en-US" dirty="0"/>
              <a:t>Constant volume</a:t>
            </a:r>
          </a:p>
          <a:p>
            <a:pPr lvl="1"/>
            <a:r>
              <a:rPr lang="en-US" dirty="0"/>
              <a:t>Since no change in volume no work is done</a:t>
            </a:r>
          </a:p>
          <a:p>
            <a:pPr lvl="1"/>
            <a:r>
              <a:rPr lang="en-US" dirty="0"/>
              <a:t>1</a:t>
            </a:r>
            <a:r>
              <a:rPr lang="en-US" baseline="30000" dirty="0"/>
              <a:t>st</a:t>
            </a:r>
            <a:r>
              <a:rPr lang="en-US" dirty="0"/>
              <a:t> law of thermodynamics for isochoric processes</a:t>
            </a:r>
          </a:p>
          <a:p>
            <a:pPr lvl="2"/>
            <a:r>
              <a:rPr lang="en-US" dirty="0"/>
              <a:t>ΔU = Q – W, but W = 0</a:t>
            </a:r>
          </a:p>
          <a:p>
            <a:pPr lvl="2"/>
            <a:r>
              <a:rPr lang="en-US" dirty="0"/>
              <a:t>ΔU = Q</a:t>
            </a:r>
          </a:p>
        </p:txBody>
      </p:sp>
      <p:pic>
        <p:nvPicPr>
          <p:cNvPr id="6" name="Content Placeholder 5" descr="15.07.jpg"/>
          <p:cNvPicPr>
            <a:picLocks noGrp="1" noChangeAspect="1"/>
          </p:cNvPicPr>
          <p:nvPr>
            <p:ph sz="half" idx="2"/>
          </p:nvPr>
        </p:nvPicPr>
        <p:blipFill>
          <a:blip r:embed="rId3" cstate="print"/>
          <a:srcRect b="27022"/>
          <a:stretch>
            <a:fillRect/>
          </a:stretch>
        </p:blipFill>
        <p:spPr>
          <a:xfrm>
            <a:off x="4800600" y="1106575"/>
            <a:ext cx="3505200" cy="3905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00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Isothermal</a:t>
                </a:r>
              </a:p>
              <a:p>
                <a:pPr lvl="1"/>
                <a:r>
                  <a:rPr lang="en-US" dirty="0"/>
                  <a:t>Constant temperature</a:t>
                </a:r>
              </a:p>
              <a:p>
                <a:pPr lvl="1"/>
                <a:r>
                  <a:rPr lang="en-US" dirty="0"/>
                  <a:t>Usually temperature of a gas decreases as it (PV=</a:t>
                </a:r>
                <a:r>
                  <a:rPr lang="en-US" dirty="0" err="1"/>
                  <a:t>nRT</a:t>
                </a:r>
                <a:r>
                  <a:rPr lang="en-US" dirty="0"/>
                  <a:t>) expands, so thermal energy is transferred into the gas from the environment</a:t>
                </a:r>
              </a:p>
              <a:p>
                <a:pPr lvl="1"/>
                <a14:m>
                  <m:oMath xmlns:m="http://schemas.openxmlformats.org/officeDocument/2006/math">
                    <m:r>
                      <a:rPr lang="en-US" i="1" dirty="0" smtClean="0">
                        <a:latin typeface="Cambria Math"/>
                      </a:rPr>
                      <m:t>𝑄</m:t>
                    </m:r>
                    <m:r>
                      <a:rPr lang="en-US" b="0" i="1" dirty="0" smtClean="0">
                        <a:latin typeface="Cambria Math"/>
                      </a:rPr>
                      <m:t>=</m:t>
                    </m:r>
                    <m:r>
                      <a:rPr lang="en-US" b="0" i="1" dirty="0" smtClean="0">
                        <a:latin typeface="Cambria Math"/>
                      </a:rPr>
                      <m:t>𝑊</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70" t="-1616"/>
                </a:stretch>
              </a:blipFill>
            </p:spPr>
            <p:txBody>
              <a:bodyPr/>
              <a:lstStyle/>
              <a:p>
                <a:r>
                  <a:rPr lang="en-US">
                    <a:noFill/>
                  </a:rPr>
                  <a:t> </a:t>
                </a:r>
              </a:p>
            </p:txBody>
          </p:sp>
        </mc:Fallback>
      </mc:AlternateContent>
    </p:spTree>
    <p:extLst>
      <p:ext uri="{BB962C8B-B14F-4D97-AF65-F5344CB8AC3E}">
        <p14:creationId xmlns:p14="http://schemas.microsoft.com/office/powerpoint/2010/main" val="68757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p:txBody>
          <a:bodyPr/>
          <a:lstStyle/>
          <a:p>
            <a:r>
              <a:rPr lang="en-US" dirty="0"/>
              <a:t>Adiabatic</a:t>
            </a:r>
          </a:p>
          <a:p>
            <a:pPr lvl="1"/>
            <a:r>
              <a:rPr lang="en-US" dirty="0"/>
              <a:t>No heat transfer</a:t>
            </a:r>
          </a:p>
          <a:p>
            <a:pPr lvl="1"/>
            <a:r>
              <a:rPr lang="en-US" dirty="0"/>
              <a:t>1</a:t>
            </a:r>
            <a:r>
              <a:rPr lang="en-US" baseline="30000" dirty="0"/>
              <a:t>st</a:t>
            </a:r>
            <a:r>
              <a:rPr lang="en-US" dirty="0"/>
              <a:t> law of thermodynamics becomes</a:t>
            </a:r>
          </a:p>
          <a:p>
            <a:pPr lvl="2"/>
            <a:r>
              <a:rPr lang="en-US" dirty="0"/>
              <a:t>ΔU = Q – W, but Q = 0</a:t>
            </a:r>
          </a:p>
          <a:p>
            <a:pPr lvl="2"/>
            <a:r>
              <a:rPr lang="en-US" dirty="0"/>
              <a:t>ΔU = – W</a:t>
            </a:r>
          </a:p>
        </p:txBody>
      </p:sp>
    </p:spTree>
    <p:extLst>
      <p:ext uri="{BB962C8B-B14F-4D97-AF65-F5344CB8AC3E}">
        <p14:creationId xmlns:p14="http://schemas.microsoft.com/office/powerpoint/2010/main" val="31983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p:txBody>
          <a:bodyPr>
            <a:normAutofit/>
          </a:bodyPr>
          <a:lstStyle/>
          <a:p>
            <a:r>
              <a:rPr lang="en-US" sz="2400" dirty="0"/>
              <a:t>Sometimes it is hard to determine the type of process</a:t>
            </a:r>
          </a:p>
          <a:p>
            <a:r>
              <a:rPr lang="en-US" sz="2400" dirty="0"/>
              <a:t>A graph can help</a:t>
            </a:r>
          </a:p>
          <a:p>
            <a:r>
              <a:rPr lang="en-US" sz="2400" dirty="0"/>
              <a:t>The area under a Pressure-Volume graph is the work</a:t>
            </a:r>
          </a:p>
        </p:txBody>
      </p:sp>
      <p:pic>
        <p:nvPicPr>
          <p:cNvPr id="4" name="Picture 3" descr="15.08.jpg"/>
          <p:cNvPicPr>
            <a:picLocks noChangeAspect="1"/>
          </p:cNvPicPr>
          <p:nvPr/>
        </p:nvPicPr>
        <p:blipFill>
          <a:blip r:embed="rId3" cstate="print"/>
          <a:srcRect t="48329"/>
          <a:stretch>
            <a:fillRect/>
          </a:stretch>
        </p:blipFill>
        <p:spPr>
          <a:xfrm>
            <a:off x="1828800" y="2897672"/>
            <a:ext cx="3035808" cy="2137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43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06-08 The 1</a:t>
            </a:r>
            <a:r>
              <a:rPr lang="en-US" sz="3600" baseline="30000" dirty="0"/>
              <a:t>st</a:t>
            </a:r>
            <a:r>
              <a:rPr lang="en-US" sz="3600" dirty="0"/>
              <a:t> Law of Thermodynamics and Simple Processes</a:t>
            </a:r>
          </a:p>
        </p:txBody>
      </p:sp>
      <p:sp>
        <p:nvSpPr>
          <p:cNvPr id="5" name="Content Placeholder 4"/>
          <p:cNvSpPr>
            <a:spLocks noGrp="1"/>
          </p:cNvSpPr>
          <p:nvPr>
            <p:ph sz="half" idx="1"/>
          </p:nvPr>
        </p:nvSpPr>
        <p:spPr/>
        <p:txBody>
          <a:bodyPr/>
          <a:lstStyle/>
          <a:p>
            <a:r>
              <a:rPr lang="en-US" dirty="0"/>
              <a:t>If the process goes in a loop, then the work done is the area inside the loop on a PV graph</a:t>
            </a:r>
          </a:p>
        </p:txBody>
      </p:sp>
      <p:pic>
        <p:nvPicPr>
          <p:cNvPr id="7"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0000" b="2221"/>
          <a:stretch/>
        </p:blipFill>
        <p:spPr bwMode="auto">
          <a:xfrm>
            <a:off x="5176838" y="1352550"/>
            <a:ext cx="3528808" cy="2734276"/>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89909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06-08 The 1</a:t>
            </a:r>
            <a:r>
              <a:rPr lang="en-US" baseline="30000" dirty="0"/>
              <a:t>st</a:t>
            </a:r>
            <a:r>
              <a:rPr lang="en-US" dirty="0"/>
              <a:t> Law of Thermodynamics and Simple Processes</a:t>
            </a:r>
          </a:p>
        </p:txBody>
      </p:sp>
      <p:sp>
        <p:nvSpPr>
          <p:cNvPr id="3" name="Content Placeholder 2"/>
          <p:cNvSpPr>
            <a:spLocks noGrp="1"/>
          </p:cNvSpPr>
          <p:nvPr>
            <p:ph idx="1"/>
          </p:nvPr>
        </p:nvSpPr>
        <p:spPr/>
        <p:txBody>
          <a:bodyPr>
            <a:normAutofit/>
          </a:bodyPr>
          <a:lstStyle/>
          <a:p>
            <a:r>
              <a:rPr lang="en-US" dirty="0"/>
              <a:t>Since the work can be positive or negative, the processes can go either direction</a:t>
            </a:r>
          </a:p>
          <a:p>
            <a:r>
              <a:rPr lang="en-US" dirty="0"/>
              <a:t>In theory it can be completely reversed (return to previous state)</a:t>
            </a:r>
          </a:p>
          <a:p>
            <a:r>
              <a:rPr lang="en-US" dirty="0"/>
              <a:t>There is always friction so there is never completely reversible process</a:t>
            </a:r>
          </a:p>
        </p:txBody>
      </p:sp>
    </p:spTree>
    <p:extLst>
      <p:ext uri="{BB962C8B-B14F-4D97-AF65-F5344CB8AC3E}">
        <p14:creationId xmlns:p14="http://schemas.microsoft.com/office/powerpoint/2010/main" val="347206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ir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ambria">
      <a:majorFont>
        <a:latin typeface="Quartz"/>
        <a:ea typeface=""/>
        <a:cs typeface=""/>
      </a:majorFont>
      <a:minorFont>
        <a:latin typeface="Cambria"/>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Template>
  <TotalTime>45823</TotalTime>
  <Words>6966</Words>
  <Application>Microsoft Office PowerPoint</Application>
  <PresentationFormat>On-screen Show (16:9)</PresentationFormat>
  <Paragraphs>1019</Paragraphs>
  <Slides>123</Slides>
  <Notes>104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34" baseType="lpstr">
      <vt:lpstr>Arial</vt:lpstr>
      <vt:lpstr>Calibri</vt:lpstr>
      <vt:lpstr>Cambria</vt:lpstr>
      <vt:lpstr>Cambria Math</vt:lpstr>
      <vt:lpstr>Comic Sans MS</vt:lpstr>
      <vt:lpstr>Quartz</vt:lpstr>
      <vt:lpstr>Webdings</vt:lpstr>
      <vt:lpstr>Wingdings</vt:lpstr>
      <vt:lpstr>Wingdings 2</vt:lpstr>
      <vt:lpstr>Fire</vt:lpstr>
      <vt:lpstr>Equation</vt:lpstr>
      <vt:lpstr>Temperature, heat, and thermodynamics</vt:lpstr>
      <vt:lpstr>PowerPoint Presentation</vt:lpstr>
      <vt:lpstr>06-01 Temperature and Thermal Expansion</vt:lpstr>
      <vt:lpstr>06-01 Temperature and Thermal Expansion</vt:lpstr>
      <vt:lpstr>06-01 Temperature and Thermal Expansion</vt:lpstr>
      <vt:lpstr>06-01 Temperature and Thermal Expansion</vt:lpstr>
      <vt:lpstr>06-01 Temperature and Thermal Expansion</vt:lpstr>
      <vt:lpstr>06-01 Temperature and Thermal Expansion</vt:lpstr>
      <vt:lpstr>06-01 Temperature and Thermal Expansion</vt:lpstr>
      <vt:lpstr>PowerPoint Presentation</vt:lpstr>
      <vt:lpstr>06-01 Temperature and Thermal Expansion</vt:lpstr>
      <vt:lpstr>06-01 Temperature and Thermal Expansion</vt:lpstr>
      <vt:lpstr>06-01 Temperature and Thermal Expansion</vt:lpstr>
      <vt:lpstr>06-01 Temperature and Thermal Expansion</vt:lpstr>
      <vt:lpstr>06-01 Temperature and Thermal Expansion</vt:lpstr>
      <vt:lpstr>06-01 Homework</vt:lpstr>
      <vt:lpstr>06-02 Ideal Gas Law and Kinetic Theory</vt:lpstr>
      <vt:lpstr>06-02 Ideal Gas Law and Kinetic Theory</vt:lpstr>
      <vt:lpstr>06-02 Ideal Gas Law and Kinetic Theory</vt:lpstr>
      <vt:lpstr>06-02 Ideal Gas Law and Kinetic Theory</vt:lpstr>
      <vt:lpstr>06-02 Ideal Gas Law and Kinetic Theory</vt:lpstr>
      <vt:lpstr>06-02 Ideal Gas Law and Kinetic Theory</vt:lpstr>
      <vt:lpstr>06-02 Ideal Gas Law and Kinetic Theory</vt:lpstr>
      <vt:lpstr>06-02 Ideal Gas Law and Kinetic Theory</vt:lpstr>
      <vt:lpstr>06-02 Ideal Gas Law and Kinetic Theory</vt:lpstr>
      <vt:lpstr>06-02 Ideal Gas Law and Kinetic Theory</vt:lpstr>
      <vt:lpstr>06-02 Homework</vt:lpstr>
      <vt:lpstr>06-03 Phase Changes and Humidity</vt:lpstr>
      <vt:lpstr>06-03 Phase Changes and Humidity</vt:lpstr>
      <vt:lpstr>06-03 Phase Changes and Humidity</vt:lpstr>
      <vt:lpstr>06-03 Phase Changes and Humidity</vt:lpstr>
      <vt:lpstr>06-03 Phase Changes and Humidity</vt:lpstr>
      <vt:lpstr>06-03 Phase Changes and Humidity</vt:lpstr>
      <vt:lpstr>06-03 Phase Changes and Humidity</vt:lpstr>
      <vt:lpstr>06-03 Phase Changes and Humidity</vt:lpstr>
      <vt:lpstr>06-03 Phase Changes and Humidity</vt:lpstr>
      <vt:lpstr>06-03 Phase Changes and Humidity</vt:lpstr>
      <vt:lpstr>06-03 Homework</vt:lpstr>
      <vt:lpstr>06-04 Heat and Temperature Change</vt:lpstr>
      <vt:lpstr>06-04 Heat and Temperature Change</vt:lpstr>
      <vt:lpstr>06-04 Heat and Temperature Change</vt:lpstr>
      <vt:lpstr>06-04 Heat and Temperature Change</vt:lpstr>
      <vt:lpstr>06-04 Heat and Temperature Change</vt:lpstr>
      <vt:lpstr>06-04 Heat and Temperature Change</vt:lpstr>
      <vt:lpstr>06-04 Heat and Temperature Change</vt:lpstr>
      <vt:lpstr>06-04 Homework</vt:lpstr>
      <vt:lpstr>06-05 Phase Change and Latent Heat</vt:lpstr>
      <vt:lpstr>06-05 Phase Change and Latent Heat</vt:lpstr>
      <vt:lpstr>06-05 Phase Change and Latent Heat</vt:lpstr>
      <vt:lpstr>06-05 Phase Change and Latent Heat</vt:lpstr>
      <vt:lpstr>06-05 Phase Change and Latent Heat</vt:lpstr>
      <vt:lpstr>06-05 Phase Change and Latent Heat</vt:lpstr>
      <vt:lpstr>06-05 Phase Change and Latent Heat</vt:lpstr>
      <vt:lpstr>06-05 Phase Change and Latent Heat</vt:lpstr>
      <vt:lpstr>06-05 Phase Change and Latent Heat</vt:lpstr>
      <vt:lpstr>06-05 Phase Change and Latent Heat</vt:lpstr>
      <vt:lpstr>06-05 Homework</vt:lpstr>
      <vt:lpstr>06-06 Conduction</vt:lpstr>
      <vt:lpstr>06-06 Conduction</vt:lpstr>
      <vt:lpstr>06-06 Conduction</vt:lpstr>
      <vt:lpstr>06-06 Conduction</vt:lpstr>
      <vt:lpstr>06-06 Conduction</vt:lpstr>
      <vt:lpstr>06-06 Conduction</vt:lpstr>
      <vt:lpstr>06-06 Conduction</vt:lpstr>
      <vt:lpstr>06-06 Conduction</vt:lpstr>
      <vt:lpstr>06-06 Homework</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Convection and Radiation</vt:lpstr>
      <vt:lpstr>06-07 Homework</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The 1st Law of Thermodynamics and Simple Processes</vt:lpstr>
      <vt:lpstr>06-08 Homework</vt:lpstr>
      <vt:lpstr>06-09 The 2nd Law of Thermodynamics and Heat Engines</vt:lpstr>
      <vt:lpstr>06-09 The 2nd Law of Thermodynamics and Heat Engines</vt:lpstr>
      <vt:lpstr>06-09 The 2nd Law of Thermodynamics and Heat Engines</vt:lpstr>
      <vt:lpstr>06-09 The 2nd Law of Thermodynamics and Heat Engines</vt:lpstr>
      <vt:lpstr>06-09 The 2nd Law of Thermodynamics and Heat Engines</vt:lpstr>
      <vt:lpstr>06-09 The 2nd Law of Thermodynamics and Heat Engines</vt:lpstr>
      <vt:lpstr>06-09 The 2nd Law of Thermodynamics and Heat Engines</vt:lpstr>
      <vt:lpstr>06-09 The 2nd Law of Thermodynamics and Heat Engines</vt:lpstr>
      <vt:lpstr>06-09 The 2nd Law of Thermodynamics and Heat Engines</vt:lpstr>
      <vt:lpstr>06-09 The 2nd Law of Thermodynamics and Heat Engines</vt:lpstr>
      <vt:lpstr>06-09 Homework</vt:lpstr>
      <vt:lpstr>06-10 Entropy and the 2nd Law of Thermodynamics</vt:lpstr>
      <vt:lpstr>06-10 Entropy and the 2nd Law of Thermodynamics</vt:lpstr>
      <vt:lpstr>06-10 Entropy and the 2nd Law of Thermodynamics</vt:lpstr>
      <vt:lpstr>06-10 Entropy and the 2nd Law of Thermodynamics</vt:lpstr>
      <vt:lpstr>06-10 Entropy and the 2nd Law of Thermodynamics</vt:lpstr>
      <vt:lpstr>06-10 Entropy and the 2nd Law of Thermodynamics</vt:lpstr>
      <vt:lpstr>06-10 Entropy and the 2nd Law of Thermodynamics</vt:lpstr>
      <vt:lpstr>06-10 Entropy and the 2nd Law of Thermodynamics</vt:lpstr>
      <vt:lpstr>06-10 Entropy and the 2nd Law of Thermodynamics</vt:lpstr>
      <vt:lpstr>PowerPoint Presentation</vt:lpstr>
      <vt:lpstr>06-10 Entropy and the 2nd Law of Thermodynamics</vt:lpstr>
      <vt:lpstr>06-10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Temperature, heat, and thermodynamics</dc:title>
  <dc:creator>Richard Wright</dc:creator>
  <cp:lastModifiedBy>Richard Wright</cp:lastModifiedBy>
  <cp:revision>153</cp:revision>
  <dcterms:created xsi:type="dcterms:W3CDTF">2013-07-23T13:31:53Z</dcterms:created>
  <dcterms:modified xsi:type="dcterms:W3CDTF">2021-08-18T15:36:20Z</dcterms:modified>
</cp:coreProperties>
</file>